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402" y="67"/>
      </p:cViewPr>
      <p:guideLst/>
    </p:cSldViewPr>
  </p:slideViewPr>
  <p:notesTextViewPr>
    <p:cViewPr>
      <p:scale>
        <a:sx n="1" d="1"/>
        <a:sy n="1" d="1"/>
      </p:scale>
      <p:origin x="0" y="-1843"/>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1F200-67CD-4040-A2FE-6D5E983C014A}" type="datetimeFigureOut">
              <a:rPr lang="en-US" smtClean="0"/>
              <a:t>6/1/2018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43578B-E441-4258-A9D3-B3C4B0F5883E}" type="slidenum">
              <a:rPr lang="en-US" smtClean="0"/>
              <a:t>‹#›</a:t>
            </a:fld>
            <a:endParaRPr lang="en-US"/>
          </a:p>
        </p:txBody>
      </p:sp>
    </p:spTree>
    <p:extLst>
      <p:ext uri="{BB962C8B-B14F-4D97-AF65-F5344CB8AC3E}">
        <p14:creationId xmlns:p14="http://schemas.microsoft.com/office/powerpoint/2010/main" val="620920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The Far-Reaching Effects of Tropical Moist Air</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Researchers uncover a nonlinear relationship between South Asian monsoon rainfall and water vapor over the tropical Indian Ocean in Earth system models.</a:t>
            </a:r>
          </a:p>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Earth system models often struggle to accurately simulate precipitation from the South Asian monsoon and the processes that drive it. For example, Coupled Model </a:t>
            </a:r>
            <a:r>
              <a:rPr lang="en-US" sz="1200" kern="1200" dirty="0" err="1" smtClean="0">
                <a:solidFill>
                  <a:schemeClr val="tx1"/>
                </a:solidFill>
                <a:effectLst/>
                <a:latin typeface="+mn-lt"/>
                <a:ea typeface="+mn-ea"/>
                <a:cs typeface="+mn-cs"/>
              </a:rPr>
              <a:t>Intercomparison</a:t>
            </a:r>
            <a:r>
              <a:rPr lang="en-US" sz="1200" kern="1200" dirty="0" smtClean="0">
                <a:solidFill>
                  <a:schemeClr val="tx1"/>
                </a:solidFill>
                <a:effectLst/>
                <a:latin typeface="+mn-lt"/>
                <a:ea typeface="+mn-ea"/>
                <a:cs typeface="+mn-cs"/>
              </a:rPr>
              <a:t> Project Phase 5 (CMIP5) models exhibit a mean dry bias—a tendency toward dryness—and a large spread among models in the simulated monsoon precipitation. Scientists at the U.S. Department of Energy’s Pacific Northwest National Laboratory led a study showing that the dry bias and inter-model spread in CMIP5 models are a consequence of a nonlinear relationship between precipitation and water vapor. Results also suggest that the model bias likely causes an overestimation of the monsoon rainfall response to warming.</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South Asian monsoon supplies a large population with water for food production, energy generation, and other economic activities. Understanding the physical processes that control the monsoon and its response to warming could help improve modeling and prediction of the monsoon system and in turn inform water planning and management efforts. In particular, this study highlights the need for better representation of tropical moist convection in Earth system models.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improve understanding of the origins of the dry bias and inter-model spread in CMIP5 simulations, researchers examined 21 global models, three </a:t>
            </a:r>
            <a:r>
              <a:rPr lang="en-US" sz="1200" kern="1200" dirty="0" err="1" smtClean="0">
                <a:solidFill>
                  <a:schemeClr val="tx1"/>
                </a:solidFill>
                <a:effectLst/>
                <a:latin typeface="+mn-lt"/>
                <a:ea typeface="+mn-ea"/>
                <a:cs typeface="+mn-cs"/>
              </a:rPr>
              <a:t>reanalyses</a:t>
            </a:r>
            <a:r>
              <a:rPr lang="en-US" sz="1200" kern="1200" dirty="0" smtClean="0">
                <a:solidFill>
                  <a:schemeClr val="tx1"/>
                </a:solidFill>
                <a:effectLst/>
                <a:latin typeface="+mn-lt"/>
                <a:ea typeface="+mn-ea"/>
                <a:cs typeface="+mn-cs"/>
              </a:rPr>
              <a:t> (model-data products), and observations. They found that because of the nonlinear relationship between precipitation and water vapor in the atmosphere over the tropical Indian Ocean, simulations with more water vapor over the ocean contributed disproportionately to the weaker South Asian monsoon and large inter-model spread.</a:t>
            </a:r>
          </a:p>
          <a:p>
            <a:r>
              <a:rPr lang="en-US" sz="1200" kern="1200" dirty="0" smtClean="0">
                <a:solidFill>
                  <a:schemeClr val="tx1"/>
                </a:solidFill>
                <a:effectLst/>
                <a:latin typeface="+mn-lt"/>
                <a:ea typeface="+mn-ea"/>
                <a:cs typeface="+mn-cs"/>
              </a:rPr>
              <a:t>On the other hand, models that simulated less water vapor more closely matched observations of monsoon precipitation. These models also indicated monsoon precipitation is less sensitive to future warming, suggesting that the multi-model mean projection of future monsoon changes is likely overestimated. </a:t>
            </a:r>
            <a:r>
              <a:rPr lang="en-US" sz="1200" kern="1200" smtClean="0">
                <a:solidFill>
                  <a:schemeClr val="tx1"/>
                </a:solidFill>
                <a:effectLst/>
                <a:latin typeface="+mn-lt"/>
                <a:ea typeface="+mn-ea"/>
                <a:cs typeface="+mn-cs"/>
              </a:rPr>
              <a:t>Importantly, this study identified the relationship between the vertical distribution of wind convergence and moisture, which depends on how models represent moist convection, as a key metric for understanding model biases and differentiating model skill in simulating the South Asian monsoon precipitation.</a:t>
            </a:r>
          </a:p>
          <a:p>
            <a:pPr eaLnBrk="1" hangingPunct="1">
              <a:spcBef>
                <a:spcPct val="0"/>
              </a:spcBef>
            </a:pPr>
            <a:endParaRPr lang="en-US" altLang="en-US" sz="1000" dirty="0"/>
          </a:p>
        </p:txBody>
      </p:sp>
    </p:spTree>
    <p:extLst>
      <p:ext uri="{BB962C8B-B14F-4D97-AF65-F5344CB8AC3E}">
        <p14:creationId xmlns:p14="http://schemas.microsoft.com/office/powerpoint/2010/main" val="3963175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2778426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61078191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18960" y="961964"/>
            <a:ext cx="3623376" cy="578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Understand the origin of the dry bias </a:t>
            </a:r>
            <a:r>
              <a:rPr lang="en-US" sz="1400" dirty="0" smtClean="0"/>
              <a:t>and inter-model </a:t>
            </a:r>
            <a:r>
              <a:rPr lang="en-US" sz="1400" dirty="0"/>
              <a:t>spread in South Asian monsoon precipitation simulated by CMIP5 models</a:t>
            </a:r>
            <a:endParaRPr lang="en-US" sz="1400" b="1" dirty="0"/>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t>Use moisture and energy budget analyses to derive a </a:t>
            </a:r>
            <a:r>
              <a:rPr lang="en-US" sz="1400" dirty="0" smtClean="0"/>
              <a:t>nonlinear </a:t>
            </a:r>
            <a:r>
              <a:rPr lang="en-US" sz="1400" dirty="0"/>
              <a:t>relationship between the column total water vapor and precipitation over the tropical Indian Ocean</a:t>
            </a:r>
          </a:p>
          <a:p>
            <a:pPr marL="285750" indent="-285750">
              <a:spcBef>
                <a:spcPct val="15000"/>
              </a:spcBef>
              <a:buFont typeface="Arial" pitchFamily="34" charset="0"/>
              <a:buChar char="●"/>
              <a:defRPr/>
            </a:pPr>
            <a:r>
              <a:rPr lang="en-US" sz="1400" dirty="0"/>
              <a:t>Use the </a:t>
            </a:r>
            <a:r>
              <a:rPr lang="en-US" sz="1400" dirty="0" smtClean="0"/>
              <a:t>nonlinear </a:t>
            </a:r>
            <a:r>
              <a:rPr lang="en-US" sz="1400" dirty="0"/>
              <a:t>relationship to diagnose the </a:t>
            </a:r>
            <a:r>
              <a:rPr lang="en-US" sz="1400" dirty="0" smtClean="0"/>
              <a:t>origins </a:t>
            </a:r>
            <a:r>
              <a:rPr lang="en-US" sz="1400" dirty="0"/>
              <a:t>of the CMIP5 model biases and inter-model spread</a:t>
            </a:r>
          </a:p>
          <a:p>
            <a:pPr algn="ctr" eaLnBrk="1" hangingPunct="1">
              <a:spcBef>
                <a:spcPct val="15000"/>
              </a:spcBef>
              <a:buFontTx/>
              <a:buNone/>
            </a:pPr>
            <a:r>
              <a:rPr lang="en-US" altLang="en-US" sz="1600" b="1" dirty="0">
                <a:solidFill>
                  <a:srgbClr val="000000"/>
                </a:solidFill>
              </a:rPr>
              <a:t>Impact</a:t>
            </a:r>
          </a:p>
          <a:p>
            <a:pPr marL="285750" indent="-285750">
              <a:spcBef>
                <a:spcPct val="15000"/>
              </a:spcBef>
              <a:buFont typeface="Arial" pitchFamily="34" charset="0"/>
              <a:buChar char="●"/>
              <a:defRPr/>
            </a:pPr>
            <a:r>
              <a:rPr lang="en-US" altLang="en-US" sz="1400" dirty="0"/>
              <a:t>Showed that </a:t>
            </a:r>
            <a:r>
              <a:rPr lang="en-US" altLang="en-US" sz="1400" dirty="0" smtClean="0"/>
              <a:t>inter-model </a:t>
            </a:r>
            <a:r>
              <a:rPr lang="en-US" altLang="en-US" sz="1400" dirty="0"/>
              <a:t>spread (uncertainty) and mean bias are intimately linked by </a:t>
            </a:r>
            <a:r>
              <a:rPr lang="en-US" altLang="en-US" sz="1400" dirty="0" smtClean="0"/>
              <a:t>nonlinear </a:t>
            </a:r>
            <a:r>
              <a:rPr lang="en-US" altLang="en-US" sz="1400" dirty="0"/>
              <a:t>moist processes</a:t>
            </a:r>
            <a:endParaRPr lang="en-US" sz="1400" dirty="0"/>
          </a:p>
          <a:p>
            <a:pPr marL="285750" indent="-285750">
              <a:spcBef>
                <a:spcPct val="15000"/>
              </a:spcBef>
              <a:buFont typeface="Arial" pitchFamily="34" charset="0"/>
              <a:buChar char="●"/>
              <a:defRPr/>
            </a:pPr>
            <a:r>
              <a:rPr lang="en-US" sz="1400" dirty="0"/>
              <a:t>Pinpointed the representation of moist convection processes in Earth system models as the main source of dry bias in simulating the South Asian monsoon precipitation</a:t>
            </a:r>
          </a:p>
          <a:p>
            <a:pPr marL="285750" indent="-285750">
              <a:spcBef>
                <a:spcPct val="15000"/>
              </a:spcBef>
              <a:buFont typeface="Arial" pitchFamily="34" charset="0"/>
              <a:buChar char="●"/>
              <a:defRPr/>
            </a:pPr>
            <a:r>
              <a:rPr lang="en-US" sz="1400" dirty="0"/>
              <a:t>Results suggest that model projections of future changes in monsoon precipitation are likely overestimated</a:t>
            </a:r>
          </a:p>
        </p:txBody>
      </p:sp>
      <p:sp>
        <p:nvSpPr>
          <p:cNvPr id="3076" name="Rectangle 5"/>
          <p:cNvSpPr>
            <a:spLocks noChangeArrowheads="1"/>
          </p:cNvSpPr>
          <p:nvPr/>
        </p:nvSpPr>
        <p:spPr bwMode="auto">
          <a:xfrm>
            <a:off x="133610" y="0"/>
            <a:ext cx="899325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rPr>
              <a:t>A Link Between Uncertainty Over Tropical Oceans </a:t>
            </a:r>
            <a:br>
              <a:rPr lang="en-US" altLang="en-US" sz="3000" b="1" dirty="0">
                <a:solidFill>
                  <a:srgbClr val="000000"/>
                </a:solidFill>
              </a:rPr>
            </a:br>
            <a:r>
              <a:rPr lang="en-US" altLang="en-US" sz="3000" b="1" dirty="0">
                <a:solidFill>
                  <a:srgbClr val="000000"/>
                </a:solidFill>
              </a:rPr>
              <a:t>and Bias in Modeling South Asian Monsoon Rainfall</a:t>
            </a:r>
          </a:p>
        </p:txBody>
      </p:sp>
      <p:sp>
        <p:nvSpPr>
          <p:cNvPr id="3077" name="Text Box 6"/>
          <p:cNvSpPr txBox="1">
            <a:spLocks noChangeArrowheads="1"/>
          </p:cNvSpPr>
          <p:nvPr/>
        </p:nvSpPr>
        <p:spPr bwMode="auto">
          <a:xfrm>
            <a:off x="3958101" y="6126401"/>
            <a:ext cx="4953001"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rPr>
              <a:t>Hagos S, LR Leung, M </a:t>
            </a:r>
            <a:r>
              <a:rPr lang="en-US" altLang="en-US" sz="1000" dirty="0" err="1">
                <a:solidFill>
                  <a:srgbClr val="000000"/>
                </a:solidFill>
              </a:rPr>
              <a:t>Ashfaq</a:t>
            </a:r>
            <a:r>
              <a:rPr lang="en-US" altLang="en-US" sz="1000" dirty="0">
                <a:solidFill>
                  <a:srgbClr val="000000"/>
                </a:solidFill>
              </a:rPr>
              <a:t>, and K Balaguru. 2018. “</a:t>
            </a:r>
            <a:r>
              <a:rPr lang="en-US" sz="1000" dirty="0">
                <a:solidFill>
                  <a:srgbClr val="000000"/>
                </a:solidFill>
              </a:rPr>
              <a:t>South Asian Monsoon Precipitation in CMIP5: A Link Between Inter-Model Spread and the Representations of Tropical Convection.”</a:t>
            </a:r>
            <a:r>
              <a:rPr lang="en-US" altLang="en-US" sz="1000" dirty="0">
                <a:solidFill>
                  <a:srgbClr val="000000"/>
                </a:solidFill>
              </a:rPr>
              <a:t> </a:t>
            </a:r>
            <a:r>
              <a:rPr lang="en-US" altLang="en-US" sz="1000" i="1" dirty="0">
                <a:solidFill>
                  <a:srgbClr val="000000"/>
                </a:solidFill>
              </a:rPr>
              <a:t>Climate </a:t>
            </a:r>
            <a:r>
              <a:rPr lang="en-US" altLang="en-US" sz="1000" i="1" dirty="0" smtClean="0">
                <a:solidFill>
                  <a:srgbClr val="000000"/>
                </a:solidFill>
              </a:rPr>
              <a:t>Dynamics</a:t>
            </a:r>
            <a:r>
              <a:rPr lang="en-US" altLang="en-US" sz="1000" dirty="0" smtClean="0">
                <a:solidFill>
                  <a:srgbClr val="000000"/>
                </a:solidFill>
              </a:rPr>
              <a:t>, early online</a:t>
            </a:r>
            <a:r>
              <a:rPr lang="en-US" sz="1000" dirty="0" smtClean="0">
                <a:solidFill>
                  <a:srgbClr val="000000"/>
                </a:solidFill>
              </a:rPr>
              <a:t>. </a:t>
            </a:r>
            <a:r>
              <a:rPr lang="en-US" sz="1000" dirty="0"/>
              <a:t>https://doi.org/10.1007/s00382-018-4177-4</a:t>
            </a:r>
          </a:p>
        </p:txBody>
      </p:sp>
      <p:sp>
        <p:nvSpPr>
          <p:cNvPr id="12" name="TextBox 11"/>
          <p:cNvSpPr txBox="1"/>
          <p:nvPr/>
        </p:nvSpPr>
        <p:spPr>
          <a:xfrm>
            <a:off x="6994430" y="3793004"/>
            <a:ext cx="2120406" cy="1938992"/>
          </a:xfrm>
          <a:prstGeom prst="rect">
            <a:avLst/>
          </a:prstGeom>
          <a:solidFill>
            <a:schemeClr val="bg1"/>
          </a:solidFill>
        </p:spPr>
        <p:txBody>
          <a:bodyPr wrap="square" rtlCol="0">
            <a:spAutoFit/>
          </a:bodyPr>
          <a:lstStyle/>
          <a:p>
            <a:r>
              <a:rPr lang="en-US" sz="1200" b="1" dirty="0">
                <a:solidFill>
                  <a:srgbClr val="0000FF"/>
                </a:solidFill>
                <a:latin typeface="Arial" charset="0"/>
                <a:cs typeface="+mn-cs"/>
              </a:rPr>
              <a:t>Relationship between precipitation and column water vapor over the tropical Indian Ocean. The open and closed markers represent present-day and future CMIP5 simulations, respectively. </a:t>
            </a:r>
            <a:r>
              <a:rPr lang="en-US" sz="1200" b="1" dirty="0" smtClean="0">
                <a:solidFill>
                  <a:srgbClr val="0000FF"/>
                </a:solidFill>
                <a:latin typeface="Arial" charset="0"/>
                <a:cs typeface="+mn-cs"/>
              </a:rPr>
              <a:t>Different </a:t>
            </a:r>
            <a:r>
              <a:rPr lang="en-US" sz="1200" b="1" dirty="0">
                <a:solidFill>
                  <a:srgbClr val="0000FF"/>
                </a:solidFill>
                <a:latin typeface="Arial" charset="0"/>
                <a:cs typeface="+mn-cs"/>
              </a:rPr>
              <a:t>colors represent different CMIP5 models.</a:t>
            </a:r>
          </a:p>
        </p:txBody>
      </p:sp>
      <p:sp>
        <p:nvSpPr>
          <p:cNvPr id="4" name="TextBox 3"/>
          <p:cNvSpPr txBox="1"/>
          <p:nvPr/>
        </p:nvSpPr>
        <p:spPr>
          <a:xfrm>
            <a:off x="7008844" y="1047370"/>
            <a:ext cx="1982756" cy="2677656"/>
          </a:xfrm>
          <a:prstGeom prst="rect">
            <a:avLst/>
          </a:prstGeom>
          <a:solidFill>
            <a:schemeClr val="bg1"/>
          </a:solidFill>
        </p:spPr>
        <p:txBody>
          <a:bodyPr wrap="square" rtlCol="0">
            <a:spAutoFit/>
          </a:bodyPr>
          <a:lstStyle/>
          <a:p>
            <a:r>
              <a:rPr lang="en-US" sz="1200" b="1" dirty="0">
                <a:solidFill>
                  <a:srgbClr val="0000FF"/>
                </a:solidFill>
                <a:latin typeface="Arial" charset="0"/>
                <a:cs typeface="+mn-cs"/>
              </a:rPr>
              <a:t>Comparison of the seasonal cycles of precipitation over India from CMIP5 models and observations shows a large inter-model spread and a mean dry bias. Observations are shown in black solid and dashed </a:t>
            </a:r>
            <a:r>
              <a:rPr lang="en-US" sz="1200" b="1" dirty="0" smtClean="0">
                <a:solidFill>
                  <a:srgbClr val="0000FF"/>
                </a:solidFill>
                <a:latin typeface="Arial" charset="0"/>
                <a:cs typeface="+mn-cs"/>
              </a:rPr>
              <a:t>lines, </a:t>
            </a:r>
            <a:r>
              <a:rPr lang="en-US" sz="1200" b="1" dirty="0">
                <a:solidFill>
                  <a:srgbClr val="0000FF"/>
                </a:solidFill>
                <a:latin typeface="Arial" charset="0"/>
                <a:cs typeface="+mn-cs"/>
              </a:rPr>
              <a:t>individual </a:t>
            </a:r>
            <a:r>
              <a:rPr lang="en-US" sz="1200" b="1" dirty="0" smtClean="0">
                <a:solidFill>
                  <a:srgbClr val="0000FF"/>
                </a:solidFill>
                <a:latin typeface="Arial" charset="0"/>
                <a:cs typeface="+mn-cs"/>
              </a:rPr>
              <a:t>model simulations are </a:t>
            </a:r>
            <a:r>
              <a:rPr lang="en-US" sz="1200" b="1" dirty="0">
                <a:solidFill>
                  <a:srgbClr val="0000FF"/>
                </a:solidFill>
                <a:latin typeface="Arial" charset="0"/>
                <a:cs typeface="+mn-cs"/>
              </a:rPr>
              <a:t>shown in blue and red </a:t>
            </a:r>
            <a:r>
              <a:rPr lang="en-US" sz="1200" b="1" dirty="0" smtClean="0">
                <a:solidFill>
                  <a:srgbClr val="0000FF"/>
                </a:solidFill>
                <a:latin typeface="Arial" charset="0"/>
                <a:cs typeface="+mn-cs"/>
              </a:rPr>
              <a:t>lines, and </a:t>
            </a:r>
            <a:r>
              <a:rPr lang="en-US" sz="1200" b="1" dirty="0">
                <a:solidFill>
                  <a:srgbClr val="0000FF"/>
                </a:solidFill>
                <a:latin typeface="Arial" charset="0"/>
                <a:cs typeface="+mn-cs"/>
              </a:rPr>
              <a:t>multi-model mean is </a:t>
            </a:r>
            <a:r>
              <a:rPr lang="en-US" sz="1200" b="1" dirty="0" smtClean="0">
                <a:solidFill>
                  <a:srgbClr val="0000FF"/>
                </a:solidFill>
                <a:latin typeface="Arial" charset="0"/>
                <a:cs typeface="+mn-cs"/>
              </a:rPr>
              <a:t>shown in </a:t>
            </a:r>
            <a:r>
              <a:rPr lang="en-US" sz="1200" b="1" dirty="0">
                <a:solidFill>
                  <a:srgbClr val="0000FF"/>
                </a:solidFill>
                <a:latin typeface="Arial" charset="0"/>
                <a:cs typeface="+mn-cs"/>
              </a:rPr>
              <a:t>green.</a:t>
            </a:r>
          </a:p>
        </p:txBody>
      </p:sp>
      <p:pic>
        <p:nvPicPr>
          <p:cNvPr id="9" name="Picture 8"/>
          <p:cNvPicPr>
            <a:picLocks noChangeAspect="1"/>
          </p:cNvPicPr>
          <p:nvPr/>
        </p:nvPicPr>
        <p:blipFill>
          <a:blip r:embed="rId3"/>
          <a:stretch>
            <a:fillRect/>
          </a:stretch>
        </p:blipFill>
        <p:spPr>
          <a:xfrm>
            <a:off x="3723592" y="1291474"/>
            <a:ext cx="3279932" cy="2377646"/>
          </a:xfrm>
          <a:prstGeom prst="rect">
            <a:avLst/>
          </a:prstGeom>
        </p:spPr>
      </p:pic>
      <p:grpSp>
        <p:nvGrpSpPr>
          <p:cNvPr id="5" name="Group 4"/>
          <p:cNvGrpSpPr/>
          <p:nvPr/>
        </p:nvGrpSpPr>
        <p:grpSpPr>
          <a:xfrm>
            <a:off x="3742336" y="3620758"/>
            <a:ext cx="3242774" cy="2448442"/>
            <a:chOff x="3742336" y="3620758"/>
            <a:chExt cx="3242774" cy="2448442"/>
          </a:xfrm>
        </p:grpSpPr>
        <p:grpSp>
          <p:nvGrpSpPr>
            <p:cNvPr id="7" name="Group 6">
              <a:extLst>
                <a:ext uri="{FF2B5EF4-FFF2-40B4-BE49-F238E27FC236}">
                  <a16:creationId xmlns:a16="http://schemas.microsoft.com/office/drawing/2014/main" xmlns="" id="{5F669F62-9DFA-3749-A759-417022E52EA8}"/>
                </a:ext>
              </a:extLst>
            </p:cNvPr>
            <p:cNvGrpSpPr/>
            <p:nvPr/>
          </p:nvGrpSpPr>
          <p:grpSpPr>
            <a:xfrm>
              <a:off x="3742336" y="3726322"/>
              <a:ext cx="3242774" cy="2342878"/>
              <a:chOff x="3629806" y="3426084"/>
              <a:chExt cx="3361705" cy="2428803"/>
            </a:xfrm>
          </p:grpSpPr>
          <p:pic>
            <p:nvPicPr>
              <p:cNvPr id="3" name="Picture 2"/>
              <p:cNvPicPr>
                <a:picLocks noChangeAspect="1"/>
              </p:cNvPicPr>
              <p:nvPr/>
            </p:nvPicPr>
            <p:blipFill rotWithShape="1">
              <a:blip r:embed="rId4"/>
              <a:srcRect t="5446"/>
              <a:stretch/>
            </p:blipFill>
            <p:spPr>
              <a:xfrm>
                <a:off x="3697998" y="3426084"/>
                <a:ext cx="3293513" cy="2319367"/>
              </a:xfrm>
              <a:prstGeom prst="rect">
                <a:avLst/>
              </a:prstGeom>
            </p:spPr>
          </p:pic>
          <p:sp>
            <p:nvSpPr>
              <p:cNvPr id="13" name="TextBox 12">
                <a:extLst>
                  <a:ext uri="{FF2B5EF4-FFF2-40B4-BE49-F238E27FC236}">
                    <a16:creationId xmlns:a16="http://schemas.microsoft.com/office/drawing/2014/main" xmlns="" id="{F7752E1E-F42F-294E-B5BD-6DCC7B811132}"/>
                  </a:ext>
                </a:extLst>
              </p:cNvPr>
              <p:cNvSpPr txBox="1"/>
              <p:nvPr/>
            </p:nvSpPr>
            <p:spPr>
              <a:xfrm rot="16200000">
                <a:off x="2844143" y="4211748"/>
                <a:ext cx="1879104" cy="307777"/>
              </a:xfrm>
              <a:prstGeom prst="rect">
                <a:avLst/>
              </a:prstGeom>
              <a:solidFill>
                <a:schemeClr val="bg1"/>
              </a:solidFill>
            </p:spPr>
            <p:txBody>
              <a:bodyPr wrap="none" rtlCol="0">
                <a:spAutoFit/>
              </a:bodyPr>
              <a:lstStyle/>
              <a:p>
                <a:r>
                  <a:rPr lang="en-US" sz="1400" dirty="0"/>
                  <a:t>Precipitation (mm/day)</a:t>
                </a:r>
              </a:p>
            </p:txBody>
          </p:sp>
          <p:sp>
            <p:nvSpPr>
              <p:cNvPr id="6" name="TextBox 5">
                <a:extLst>
                  <a:ext uri="{FF2B5EF4-FFF2-40B4-BE49-F238E27FC236}">
                    <a16:creationId xmlns:a16="http://schemas.microsoft.com/office/drawing/2014/main" xmlns="" id="{502BFDBB-DEC5-4D41-85C1-5B5DDFADCCCB}"/>
                  </a:ext>
                </a:extLst>
              </p:cNvPr>
              <p:cNvSpPr txBox="1"/>
              <p:nvPr/>
            </p:nvSpPr>
            <p:spPr>
              <a:xfrm>
                <a:off x="4427386" y="5547110"/>
                <a:ext cx="2035942" cy="307777"/>
              </a:xfrm>
              <a:prstGeom prst="rect">
                <a:avLst/>
              </a:prstGeom>
              <a:solidFill>
                <a:schemeClr val="bg1"/>
              </a:solidFill>
            </p:spPr>
            <p:txBody>
              <a:bodyPr wrap="none" rtlCol="0">
                <a:spAutoFit/>
              </a:bodyPr>
              <a:lstStyle/>
              <a:p>
                <a:r>
                  <a:rPr lang="en-US" sz="1400" dirty="0"/>
                  <a:t>Column water vapor (cm)</a:t>
                </a:r>
              </a:p>
            </p:txBody>
          </p:sp>
        </p:grpSp>
        <p:sp>
          <p:nvSpPr>
            <p:cNvPr id="2" name="Rectangle 1"/>
            <p:cNvSpPr/>
            <p:nvPr/>
          </p:nvSpPr>
          <p:spPr>
            <a:xfrm>
              <a:off x="4449158" y="3620758"/>
              <a:ext cx="914400" cy="135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24778233"/>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Hagos-etal-TropicalAir-ClimDyn-May2018-f</Presentation>
    <Funding xmlns="98b00cf3-a6ce-40de-8923-f140beb786e9">RGCM</Funding>
  </documentManagement>
</p:properties>
</file>

<file path=customXml/itemProps1.xml><?xml version="1.0" encoding="utf-8"?>
<ds:datastoreItem xmlns:ds="http://schemas.openxmlformats.org/officeDocument/2006/customXml" ds:itemID="{4FA3A173-E718-4C39-BE48-970494C029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27D073-BEF2-4CD1-973C-EA450848ABC0}">
  <ds:schemaRefs>
    <ds:schemaRef ds:uri="http://schemas.microsoft.com/office/2006/metadata/properties"/>
    <ds:schemaRef ds:uri="http://schemas.microsoft.com/office/infopath/2007/PartnerControls"/>
    <ds:schemaRef ds:uri="http://schemas.microsoft.com/sharepoint/v3"/>
    <ds:schemaRef ds:uri="98b00cf3-a6ce-40de-8923-f140beb786e9"/>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6107</TotalTime>
  <Words>656</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Hagos-etal-TropicalAir-ClimDyn-May2018-f</dc:title>
  <dc:creator>Davis, Emily L</dc:creator>
  <dc:description/>
  <cp:lastModifiedBy>Roeder, Lynne R</cp:lastModifiedBy>
  <cp:revision>41</cp:revision>
  <cp:lastPrinted>2011-05-11T17:30:12Z</cp:lastPrinted>
  <dcterms:created xsi:type="dcterms:W3CDTF">2017-11-02T21:19:41Z</dcterms:created>
  <dcterms:modified xsi:type="dcterms:W3CDTF">2018-06-01T16:37:57Z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Hagos-etal-TropicalAir-ClimDyn-May2018-f</vt:lpwstr>
  </property>
  <property fmtid="{D5CDD505-2E9C-101B-9397-08002B2CF9AE}" pid="9" name="SlideDescription">
    <vt:lpwstr/>
  </property>
</Properties>
</file>