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158C6-8EC3-4114-B131-7092F93CE238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B8F06A-73D5-4410-9074-B89CE6DE4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10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smtClean="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537328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158794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504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58270" y="961875"/>
            <a:ext cx="4572002" cy="5802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Investigate the cross-scale influence of in-cloud microphysical processes on large-scale precipitation variance and frequency of extreme rainfall</a:t>
            </a:r>
          </a:p>
          <a:p>
            <a:pPr algn="ctr">
              <a:spcBef>
                <a:spcPct val="15000"/>
              </a:spcBef>
              <a:defRPr/>
            </a:pPr>
            <a:r>
              <a:rPr lang="en-US" b="1" dirty="0" smtClean="0">
                <a:solidFill>
                  <a:prstClr val="black"/>
                </a:solidFill>
              </a:rPr>
              <a:t>Approach</a:t>
            </a:r>
            <a:endParaRPr lang="en-US" b="1" dirty="0">
              <a:solidFill>
                <a:prstClr val="black"/>
              </a:solidFill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Using </a:t>
            </a:r>
            <a:r>
              <a:rPr lang="en-US" sz="1600" dirty="0">
                <a:solidFill>
                  <a:prstClr val="black"/>
                </a:solidFill>
              </a:rPr>
              <a:t>the </a:t>
            </a:r>
            <a:r>
              <a:rPr lang="en-US" sz="1600" dirty="0" smtClean="0">
                <a:solidFill>
                  <a:prstClr val="black"/>
                </a:solidFill>
              </a:rPr>
              <a:t>convection-permitting </a:t>
            </a:r>
            <a:r>
              <a:rPr lang="en-US" sz="1600" dirty="0" smtClean="0"/>
              <a:t>Model </a:t>
            </a:r>
            <a:r>
              <a:rPr lang="en-US" sz="1600" dirty="0"/>
              <a:t>for Prediction Across </a:t>
            </a:r>
            <a:r>
              <a:rPr lang="en-US" sz="1600" dirty="0" smtClean="0"/>
              <a:t>Scales-Atmosphere (MPAS-A), p</a:t>
            </a:r>
            <a:r>
              <a:rPr lang="en-US" sz="1600" dirty="0" smtClean="0">
                <a:solidFill>
                  <a:prstClr val="black"/>
                </a:solidFill>
              </a:rPr>
              <a:t>erform statistical analysis on simulations of a Madden-Julian Oscillation episode with perturbed cloud microphysical parameters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Evaluate simulations against radar observations </a:t>
            </a:r>
            <a:r>
              <a:rPr lang="en-US" sz="1600" smtClean="0">
                <a:solidFill>
                  <a:prstClr val="black"/>
                </a:solidFill>
              </a:rPr>
              <a:t>from </a:t>
            </a:r>
            <a:r>
              <a:rPr lang="en-US" sz="1600" smtClean="0">
                <a:solidFill>
                  <a:prstClr val="black"/>
                </a:solidFill>
              </a:rPr>
              <a:t>the Dynamics </a:t>
            </a:r>
            <a:r>
              <a:rPr lang="en-US" sz="1600" dirty="0" smtClean="0">
                <a:solidFill>
                  <a:prstClr val="black"/>
                </a:solidFill>
              </a:rPr>
              <a:t>of the Madden-Julian Oscillation (DYNAMO) field campaign</a:t>
            </a:r>
            <a:endParaRPr lang="en-US" sz="1400" strike="sngStrike" dirty="0" smtClean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b="1" dirty="0" smtClean="0">
                <a:solidFill>
                  <a:srgbClr val="000000"/>
                </a:solidFill>
              </a:rPr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dirty="0" smtClean="0"/>
              <a:t>New theory links in-cloud </a:t>
            </a:r>
            <a:r>
              <a:rPr lang="en-US" altLang="en-US" sz="1600" dirty="0" smtClean="0">
                <a:solidFill>
                  <a:srgbClr val="000000"/>
                </a:solidFill>
              </a:rPr>
              <a:t>microphysical processes to large-scale precipitation variability and extremes in climate simulations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dirty="0" smtClean="0">
                <a:solidFill>
                  <a:srgbClr val="000000"/>
                </a:solidFill>
              </a:rPr>
              <a:t>Theory inspired an approach to estimate difficult-to-observe, small-scale cloud microphysical parameters using readily available observations of large-scale precipitation variability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50938" y="-1754"/>
            <a:ext cx="8954086" cy="1025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</a:rPr>
              <a:t>How </a:t>
            </a:r>
            <a:r>
              <a:rPr lang="en-US" altLang="en-US" sz="3000" b="1" dirty="0" smtClean="0">
                <a:solidFill>
                  <a:srgbClr val="000000"/>
                </a:solidFill>
              </a:rPr>
              <a:t>Small-Scale Processes in Clouds Influence </a:t>
            </a:r>
            <a:br>
              <a:rPr lang="en-US" altLang="en-US" sz="3000" b="1" dirty="0" smtClean="0">
                <a:solidFill>
                  <a:srgbClr val="000000"/>
                </a:solidFill>
              </a:rPr>
            </a:br>
            <a:r>
              <a:rPr lang="en-US" altLang="en-US" sz="3000" b="1" dirty="0" smtClean="0">
                <a:solidFill>
                  <a:srgbClr val="000000"/>
                </a:solidFill>
              </a:rPr>
              <a:t>Large-Scale Precipitation </a:t>
            </a:r>
            <a:r>
              <a:rPr lang="en-US" altLang="en-US" sz="3000" b="1" dirty="0">
                <a:solidFill>
                  <a:srgbClr val="000000"/>
                </a:solidFill>
              </a:rPr>
              <a:t>Variability and Extremes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694520" y="5818257"/>
            <a:ext cx="4228235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 err="1" smtClean="0">
                <a:solidFill>
                  <a:srgbClr val="000000"/>
                </a:solidFill>
                <a:latin typeface="+mn-lt"/>
              </a:rPr>
              <a:t>Hagos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 S, LR Leung, C Zhao, Z Feng, and K </a:t>
            </a:r>
            <a:r>
              <a:rPr lang="en-US" altLang="en-US" sz="1000" dirty="0" err="1" smtClean="0">
                <a:solidFill>
                  <a:srgbClr val="000000"/>
                </a:solidFill>
                <a:latin typeface="+mn-lt"/>
              </a:rPr>
              <a:t>Sakaguchi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. 2018. “How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D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o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M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icrophysical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P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rocesses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I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nfluence Large-Scale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P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recipitation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V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ariability and Extremes?”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Geophysical Research </a:t>
            </a:r>
            <a:r>
              <a:rPr lang="en-US" altLang="en-US" sz="1000" i="1" dirty="0" smtClean="0">
                <a:solidFill>
                  <a:srgbClr val="000000"/>
                </a:solidFill>
                <a:latin typeface="+mn-lt"/>
              </a:rPr>
              <a:t>Letters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 45:1661-1667. DOI: 10.1002/2017GL076375</a:t>
            </a:r>
            <a:endParaRPr lang="en-US" altLang="en-US" sz="1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960996" y="1218937"/>
            <a:ext cx="211497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Because precipitation variance is non-linearly related to precipitable water (PW), the frequency of extreme precipitation is very sensitive to microphysical parameters that shift the precipitable water statistics relative to 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a</a:t>
            </a:r>
            <a:r>
              <a:rPr lang="en-US" altLang="en-US" sz="12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 critical value. </a:t>
            </a:r>
            <a:endParaRPr lang="en-US" altLang="en-US" sz="1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60996" y="3924626"/>
            <a:ext cx="19617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The frequency of extreme precipitation is linearly related to the difference between the mean value and the critical value of </a:t>
            </a:r>
            <a:r>
              <a:rPr lang="en-US" sz="12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PW.</a:t>
            </a:r>
            <a:endParaRPr lang="en-US" sz="1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582921" y="1407569"/>
            <a:ext cx="2361640" cy="4011905"/>
            <a:chOff x="4575731" y="1447800"/>
            <a:chExt cx="2361640" cy="4011905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75731" y="1447800"/>
              <a:ext cx="2361640" cy="1794298"/>
            </a:xfrm>
            <a:prstGeom prst="rect">
              <a:avLst/>
            </a:prstGeom>
          </p:spPr>
        </p:pic>
        <p:grpSp>
          <p:nvGrpSpPr>
            <p:cNvPr id="5" name="Group 4"/>
            <p:cNvGrpSpPr/>
            <p:nvPr/>
          </p:nvGrpSpPr>
          <p:grpSpPr>
            <a:xfrm>
              <a:off x="4595145" y="3668809"/>
              <a:ext cx="2342226" cy="1790896"/>
              <a:chOff x="4595145" y="3668809"/>
              <a:chExt cx="2342226" cy="1790896"/>
            </a:xfrm>
          </p:grpSpPr>
          <p:pic>
            <p:nvPicPr>
              <p:cNvPr id="4" name="Picture 3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95145" y="3754867"/>
                <a:ext cx="2342226" cy="1704838"/>
              </a:xfrm>
              <a:prstGeom prst="rect">
                <a:avLst/>
              </a:prstGeom>
            </p:spPr>
          </p:pic>
          <p:sp>
            <p:nvSpPr>
              <p:cNvPr id="3" name="Rectangle 2"/>
              <p:cNvSpPr/>
              <p:nvPr/>
            </p:nvSpPr>
            <p:spPr>
              <a:xfrm>
                <a:off x="5259386" y="3668809"/>
                <a:ext cx="1066800" cy="10737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0861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Hagos-etal-InCloudParameters-GRL-March2018-f</Presentation>
    <Funding xmlns="98b00cf3-a6ce-40de-8923-f140beb786e9">RGCM</Funding>
  </documentManagement>
</p:properties>
</file>

<file path=customXml/itemProps1.xml><?xml version="1.0" encoding="utf-8"?>
<ds:datastoreItem xmlns:ds="http://schemas.openxmlformats.org/officeDocument/2006/customXml" ds:itemID="{B181E6A3-8B02-4E42-B4AE-13DB42DB8F78}"/>
</file>

<file path=customXml/itemProps2.xml><?xml version="1.0" encoding="utf-8"?>
<ds:datastoreItem xmlns:ds="http://schemas.openxmlformats.org/officeDocument/2006/customXml" ds:itemID="{7FE2AC6E-0CD0-4B97-BBEA-BCCB7A803603}"/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7047</TotalTime>
  <Words>203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Hagos-etal-InCloudParameters-GRL-March2018-f</dc:title>
  <dc:creator>Davis, Emily L</dc:creator>
  <dc:description/>
  <cp:lastModifiedBy>Dorsey, Kathryn S</cp:lastModifiedBy>
  <cp:revision>40</cp:revision>
  <cp:lastPrinted>2011-05-11T17:30:12Z</cp:lastPrinted>
  <dcterms:created xsi:type="dcterms:W3CDTF">2017-11-02T21:19:41Z</dcterms:created>
  <dcterms:modified xsi:type="dcterms:W3CDTF">2018-03-15T22:46:34Z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0x010100A22E315B1F3C42B49A0E90D2F9AB5AB100A3ADA40348D53C4EA114B46FA9468BEB</vt:lpwstr>
  </property>
  <property fmtid="{D5CDD505-2E9C-101B-9397-08002B2CF9AE}" pid="4" name="Highlight">
    <vt:lpwstr/>
  </property>
  <property fmtid="{D5CDD505-2E9C-101B-9397-08002B2CF9AE}" pid="5" name="FY">
    <vt:lpwstr/>
  </property>
  <property fmtid="{D5CDD505-2E9C-101B-9397-08002B2CF9AE}" pid="6" name="Funding">
    <vt:lpwstr>RGCM</vt:lpwstr>
  </property>
  <property fmtid="{D5CDD505-2E9C-101B-9397-08002B2CF9AE}" pid="7" name="ContentType">
    <vt:lpwstr>Slide</vt:lpwstr>
  </property>
  <property fmtid="{D5CDD505-2E9C-101B-9397-08002B2CF9AE}" pid="8" name="Presentation">
    <vt:lpwstr>Hagos-etal-InCloudParameters-GRL-March2018-f</vt:lpwstr>
  </property>
  <property fmtid="{D5CDD505-2E9C-101B-9397-08002B2CF9AE}" pid="9" name="SlideDescription">
    <vt:lpwstr/>
  </property>
</Properties>
</file>