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45" y="58"/>
      </p:cViewPr>
      <p:guideLst/>
    </p:cSldViewPr>
  </p:slideViewPr>
  <p:notesTextViewPr>
    <p:cViewPr>
      <p:scale>
        <a:sx n="1" d="1"/>
        <a:sy n="1" d="1"/>
      </p:scale>
      <p:origin x="0" y="-192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E87C1-9652-41C4-8B25-39D98714EDFB}" type="datetimeFigureOut">
              <a:rPr lang="en-US" smtClean="0"/>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88B51-F0A9-4221-BC93-394C28055460}" type="slidenum">
              <a:rPr lang="en-US" smtClean="0"/>
              <a:t>‹#›</a:t>
            </a:fld>
            <a:endParaRPr lang="en-US"/>
          </a:p>
        </p:txBody>
      </p:sp>
    </p:spTree>
    <p:extLst>
      <p:ext uri="{BB962C8B-B14F-4D97-AF65-F5344CB8AC3E}">
        <p14:creationId xmlns:p14="http://schemas.microsoft.com/office/powerpoint/2010/main" val="356210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Researchers developed a probability-based framework for representing storm clouds and rainfall in climate models.</a:t>
            </a:r>
          </a:p>
          <a:p>
            <a:r>
              <a:rPr lang="en-US" sz="1200" b="1" kern="1200" dirty="0" smtClean="0">
                <a:solidFill>
                  <a:schemeClr val="tx1"/>
                </a:solidFill>
                <a:effectLst/>
                <a:latin typeface="+mn-lt"/>
                <a:ea typeface="+mn-ea"/>
                <a:cs typeface="+mn-cs"/>
              </a:rPr>
              <a:t>The Science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resolution of climate and weather models continues to improve, researchers can zoom in and see finer details of cloud processes across space and time. Because clouds are often much smaller than the grid size, existing model representations of intense storm clouds include several assumptions that are not correct for the new generation of models. Using radar observations and convection-permitting models, scientists at the U.S. Department of Energy’s Pacific Northwest National Laboratory led the development of a new probability-based framework for representing convective storm clouds and rainfall in current and future generations of climate models.</a:t>
            </a:r>
          </a:p>
          <a:p>
            <a:r>
              <a:rPr lang="en-US" sz="1200" b="1" kern="1200" dirty="0" smtClean="0">
                <a:solidFill>
                  <a:schemeClr val="tx1"/>
                </a:solidFill>
                <a:effectLst/>
                <a:latin typeface="+mn-lt"/>
                <a:ea typeface="+mn-ea"/>
                <a:cs typeface="+mn-cs"/>
              </a:rPr>
              <a:t>The Impact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proposed framework holds promise for addressing several challenges and biases in climate models related to cloud size, interactions among clouds, and evolution. This could lead to more accurate models representing the inner workings and evolution of convective storm systems, and better predictions of clouds, rainfall, and global circulation.   </a:t>
            </a:r>
          </a:p>
          <a:p>
            <a:r>
              <a:rPr lang="en-US" sz="1200" b="1" kern="1200" dirty="0" smtClean="0">
                <a:solidFill>
                  <a:schemeClr val="tx1"/>
                </a:solidFill>
                <a:effectLst/>
                <a:latin typeface="+mn-lt"/>
                <a:ea typeface="+mn-ea"/>
                <a:cs typeface="+mn-cs"/>
              </a:rPr>
              <a:t>Summary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Key challenges in the treatment of convective clouds in climate and weather models include representing the size continuum of convective clouds, interactions among clouds, and the evolution of clouds over time. To address these challenges, researchers proposed a novel framework for developing more realistic cloud parameters. Based on the Master Equation, a probability formulation for population dynamics, the framework predicts the growth and decay of the number of convective clouds of a given size.</a:t>
            </a:r>
          </a:p>
          <a:p>
            <a:r>
              <a:rPr lang="en-US" sz="1200" kern="1200" dirty="0" smtClean="0">
                <a:solidFill>
                  <a:schemeClr val="tx1"/>
                </a:solidFill>
                <a:effectLst/>
                <a:latin typeface="+mn-lt"/>
                <a:ea typeface="+mn-ea"/>
                <a:cs typeface="+mn-cs"/>
              </a:rPr>
              <a:t>Under this framework, researchers analyzed observations and used theoretical arguments to build simplified cloud population models. They then evaluated the performance of the simplified models against radar observations and convection-permitting models. The results demonstrated the potential of this probability-based approach to represent the evolution of convective cloud systems, such as internal fluctuations and diurnal cycle. Future work will involve generalizing this approach to include physical processes such as cold pools and </a:t>
            </a:r>
            <a:r>
              <a:rPr lang="en-US" sz="1200" kern="1200" dirty="0" err="1" smtClean="0">
                <a:solidFill>
                  <a:schemeClr val="tx1"/>
                </a:solidFill>
                <a:effectLst/>
                <a:latin typeface="+mn-lt"/>
                <a:ea typeface="+mn-ea"/>
                <a:cs typeface="+mn-cs"/>
              </a:rPr>
              <a:t>stratiform</a:t>
            </a:r>
            <a:r>
              <a:rPr lang="en-US" sz="1200" kern="1200" smtClean="0">
                <a:solidFill>
                  <a:schemeClr val="tx1"/>
                </a:solidFill>
                <a:effectLst/>
                <a:latin typeface="+mn-lt"/>
                <a:ea typeface="+mn-ea"/>
                <a:cs typeface="+mn-cs"/>
              </a:rPr>
              <a:t> cloud formation, followed by implementation and testing in a climate model.</a:t>
            </a:r>
          </a:p>
          <a:p>
            <a:pPr eaLnBrk="1" hangingPunct="1">
              <a:spcBef>
                <a:spcPct val="0"/>
              </a:spcBef>
            </a:pPr>
            <a:endParaRPr lang="en-US" altLang="en-US" sz="1000" dirty="0"/>
          </a:p>
        </p:txBody>
      </p:sp>
    </p:spTree>
    <p:extLst>
      <p:ext uri="{BB962C8B-B14F-4D97-AF65-F5344CB8AC3E}">
        <p14:creationId xmlns:p14="http://schemas.microsoft.com/office/powerpoint/2010/main" val="93598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232098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3/15/2018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extLst>
      <p:ext uri="{BB962C8B-B14F-4D97-AF65-F5344CB8AC3E}">
        <p14:creationId xmlns:p14="http://schemas.microsoft.com/office/powerpoint/2010/main" val="44481482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62652" y="667477"/>
            <a:ext cx="4029583" cy="61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solidFill>
                  <a:prstClr val="black"/>
                </a:solidFill>
              </a:rPr>
              <a:t>Objective</a:t>
            </a:r>
          </a:p>
          <a:p>
            <a:pPr marL="285750" indent="-285750">
              <a:spcBef>
                <a:spcPct val="15000"/>
              </a:spcBef>
              <a:buFont typeface="Arial" pitchFamily="34" charset="0"/>
              <a:buChar char="●"/>
              <a:defRPr/>
            </a:pPr>
            <a:r>
              <a:rPr lang="en-US" sz="1600" dirty="0">
                <a:solidFill>
                  <a:prstClr val="black"/>
                </a:solidFill>
              </a:rPr>
              <a:t>Develop a parameterization of convective clouds that represents the size continuum of convective clouds, interactions among clouds, and their evolution over time</a:t>
            </a:r>
          </a:p>
          <a:p>
            <a:pPr algn="ctr">
              <a:spcBef>
                <a:spcPct val="15000"/>
              </a:spcBef>
              <a:defRPr/>
            </a:pPr>
            <a:r>
              <a:rPr lang="en-US" b="1" dirty="0" smtClean="0">
                <a:solidFill>
                  <a:prstClr val="black"/>
                </a:solidFill>
              </a:rPr>
              <a:t>Approach</a:t>
            </a:r>
          </a:p>
          <a:p>
            <a:pPr marL="285750" indent="-285750">
              <a:spcBef>
                <a:spcPct val="15000"/>
              </a:spcBef>
              <a:buFont typeface="Arial" pitchFamily="34" charset="0"/>
              <a:buChar char="●"/>
              <a:defRPr/>
            </a:pPr>
            <a:r>
              <a:rPr lang="en-US" sz="1600" dirty="0" smtClean="0">
                <a:solidFill>
                  <a:prstClr val="black"/>
                </a:solidFill>
              </a:rPr>
              <a:t>Use </a:t>
            </a:r>
            <a:r>
              <a:rPr lang="en-US" sz="1600" dirty="0">
                <a:solidFill>
                  <a:prstClr val="black"/>
                </a:solidFill>
              </a:rPr>
              <a:t>the M</a:t>
            </a:r>
            <a:r>
              <a:rPr lang="en-US" sz="1600" dirty="0" smtClean="0">
                <a:solidFill>
                  <a:prstClr val="black"/>
                </a:solidFill>
              </a:rPr>
              <a:t>aster </a:t>
            </a:r>
            <a:r>
              <a:rPr lang="en-US" sz="1600" dirty="0">
                <a:solidFill>
                  <a:prstClr val="black"/>
                </a:solidFill>
              </a:rPr>
              <a:t>E</a:t>
            </a:r>
            <a:r>
              <a:rPr lang="en-US" sz="1600" dirty="0" smtClean="0">
                <a:solidFill>
                  <a:prstClr val="black"/>
                </a:solidFill>
              </a:rPr>
              <a:t>quation approach from </a:t>
            </a:r>
            <a:r>
              <a:rPr lang="en-US" sz="1600" dirty="0" smtClean="0">
                <a:solidFill>
                  <a:prstClr val="black"/>
                </a:solidFill>
              </a:rPr>
              <a:t>non-equilibrium </a:t>
            </a:r>
            <a:r>
              <a:rPr lang="en-US" sz="1600" dirty="0">
                <a:solidFill>
                  <a:prstClr val="black"/>
                </a:solidFill>
              </a:rPr>
              <a:t>statistical </a:t>
            </a:r>
            <a:r>
              <a:rPr lang="en-US" sz="1600" dirty="0" smtClean="0">
                <a:solidFill>
                  <a:prstClr val="black"/>
                </a:solidFill>
              </a:rPr>
              <a:t>mechanics </a:t>
            </a:r>
            <a:r>
              <a:rPr lang="en-US" sz="1600" dirty="0">
                <a:solidFill>
                  <a:prstClr val="black"/>
                </a:solidFill>
              </a:rPr>
              <a:t>to model the growth and decay of </a:t>
            </a:r>
            <a:r>
              <a:rPr lang="en-US" sz="1600" dirty="0" smtClean="0">
                <a:solidFill>
                  <a:prstClr val="black"/>
                </a:solidFill>
              </a:rPr>
              <a:t>convective cloud populations</a:t>
            </a:r>
            <a:endParaRPr lang="en-US" sz="1600" dirty="0">
              <a:solidFill>
                <a:prstClr val="black"/>
              </a:solidFill>
            </a:endParaRPr>
          </a:p>
          <a:p>
            <a:pPr marL="285750" indent="-285750">
              <a:spcBef>
                <a:spcPct val="15000"/>
              </a:spcBef>
              <a:buFont typeface="Arial" pitchFamily="34" charset="0"/>
              <a:buChar char="●"/>
              <a:defRPr/>
            </a:pPr>
            <a:r>
              <a:rPr lang="en-US" sz="1600" dirty="0" smtClean="0">
                <a:solidFill>
                  <a:prstClr val="black"/>
                </a:solidFill>
              </a:rPr>
              <a:t>Evaluate </a:t>
            </a:r>
            <a:r>
              <a:rPr lang="en-US" sz="1600" dirty="0">
                <a:solidFill>
                  <a:prstClr val="black"/>
                </a:solidFill>
              </a:rPr>
              <a:t>the performances of the simplified </a:t>
            </a:r>
            <a:r>
              <a:rPr lang="en-US" sz="1600" dirty="0"/>
              <a:t>probabilistic </a:t>
            </a:r>
            <a:r>
              <a:rPr lang="en-US" sz="1600" dirty="0" smtClean="0">
                <a:solidFill>
                  <a:prstClr val="black"/>
                </a:solidFill>
              </a:rPr>
              <a:t>models </a:t>
            </a:r>
            <a:r>
              <a:rPr lang="en-US" sz="1600" dirty="0">
                <a:solidFill>
                  <a:prstClr val="black"/>
                </a:solidFill>
              </a:rPr>
              <a:t>against radar observations and convection-permitting </a:t>
            </a:r>
            <a:r>
              <a:rPr lang="en-US" sz="1600" dirty="0" smtClean="0">
                <a:solidFill>
                  <a:prstClr val="black"/>
                </a:solidFill>
              </a:rPr>
              <a:t>model simulations</a:t>
            </a:r>
            <a:endParaRPr lang="en-US" sz="1600" dirty="0">
              <a:solidFill>
                <a:prstClr val="black"/>
              </a:solidFill>
            </a:endParaRPr>
          </a:p>
          <a:p>
            <a:pPr algn="ctr" eaLnBrk="1" hangingPunct="1">
              <a:spcBef>
                <a:spcPct val="15000"/>
              </a:spcBef>
              <a:buFontTx/>
              <a:buNone/>
            </a:pPr>
            <a:r>
              <a:rPr lang="en-US" altLang="en-US" b="1" dirty="0">
                <a:solidFill>
                  <a:srgbClr val="000000"/>
                </a:solidFill>
              </a:rPr>
              <a:t>Impact</a:t>
            </a:r>
          </a:p>
          <a:p>
            <a:pPr marL="283464" indent="-283464">
              <a:spcBef>
                <a:spcPct val="15000"/>
              </a:spcBef>
              <a:buFont typeface="Arial" panose="020B0604020202020204" pitchFamily="34" charset="0"/>
              <a:buChar char="●"/>
            </a:pPr>
            <a:r>
              <a:rPr lang="en-US" sz="1600" dirty="0" smtClean="0">
                <a:solidFill>
                  <a:prstClr val="black"/>
                </a:solidFill>
              </a:rPr>
              <a:t>New </a:t>
            </a:r>
            <a:r>
              <a:rPr lang="en-US" sz="1600" dirty="0">
                <a:solidFill>
                  <a:prstClr val="black"/>
                </a:solidFill>
              </a:rPr>
              <a:t>framework is designed to improve </a:t>
            </a:r>
            <a:r>
              <a:rPr lang="en-US" sz="1600" dirty="0" smtClean="0">
                <a:solidFill>
                  <a:prstClr val="black"/>
                </a:solidFill>
              </a:rPr>
              <a:t>the understanding </a:t>
            </a:r>
            <a:r>
              <a:rPr lang="en-US" sz="1600" dirty="0">
                <a:solidFill>
                  <a:prstClr val="black"/>
                </a:solidFill>
              </a:rPr>
              <a:t>of cloud-cloud and cloud-environment interactions, and </a:t>
            </a:r>
            <a:r>
              <a:rPr lang="en-US" sz="1600" dirty="0" smtClean="0">
                <a:solidFill>
                  <a:prstClr val="black"/>
                </a:solidFill>
              </a:rPr>
              <a:t>enable </a:t>
            </a:r>
            <a:r>
              <a:rPr lang="en-US" sz="1600" dirty="0" smtClean="0">
                <a:solidFill>
                  <a:prstClr val="black"/>
                </a:solidFill>
              </a:rPr>
              <a:t>their </a:t>
            </a:r>
            <a:r>
              <a:rPr lang="en-US" sz="1600" dirty="0" smtClean="0">
                <a:solidFill>
                  <a:prstClr val="black"/>
                </a:solidFill>
              </a:rPr>
              <a:t>representation in </a:t>
            </a:r>
            <a:r>
              <a:rPr lang="en-US" sz="1600" dirty="0" smtClean="0">
                <a:solidFill>
                  <a:prstClr val="black"/>
                </a:solidFill>
              </a:rPr>
              <a:t>climate and weather </a:t>
            </a:r>
            <a:r>
              <a:rPr lang="en-US" sz="1600" dirty="0" smtClean="0">
                <a:solidFill>
                  <a:prstClr val="black"/>
                </a:solidFill>
              </a:rPr>
              <a:t>models</a:t>
            </a:r>
            <a:endParaRPr lang="en-US" altLang="en-US" sz="1600" dirty="0" smtClean="0">
              <a:solidFill>
                <a:srgbClr val="000000"/>
              </a:solidFill>
            </a:endParaRPr>
          </a:p>
          <a:p>
            <a:pPr marL="283464" indent="-283464" eaLnBrk="1" hangingPunct="1">
              <a:spcBef>
                <a:spcPct val="15000"/>
              </a:spcBef>
              <a:buFont typeface="Arial" panose="020B0604020202020204" pitchFamily="34" charset="0"/>
              <a:buChar char="●"/>
            </a:pPr>
            <a:r>
              <a:rPr lang="en-US" altLang="en-US" sz="1600" dirty="0" smtClean="0">
                <a:solidFill>
                  <a:srgbClr val="000000"/>
                </a:solidFill>
              </a:rPr>
              <a:t>Study demonstrates the potential of the probabilistic approach to represent the evolution of convective cloud systems</a:t>
            </a:r>
            <a:endParaRPr lang="en-US" altLang="en-US" sz="1600" strike="sngStrike" dirty="0" smtClean="0">
              <a:solidFill>
                <a:srgbClr val="FF0000"/>
              </a:solidFill>
            </a:endParaRPr>
          </a:p>
        </p:txBody>
      </p:sp>
      <p:sp>
        <p:nvSpPr>
          <p:cNvPr id="3076" name="Rectangle 5"/>
          <p:cNvSpPr>
            <a:spLocks noChangeArrowheads="1"/>
          </p:cNvSpPr>
          <p:nvPr/>
        </p:nvSpPr>
        <p:spPr bwMode="auto">
          <a:xfrm>
            <a:off x="62651" y="70923"/>
            <a:ext cx="9109710" cy="66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solidFill>
                  <a:srgbClr val="000000"/>
                </a:solidFill>
              </a:rPr>
              <a:t>A </a:t>
            </a:r>
            <a:r>
              <a:rPr lang="en-US" altLang="en-US" sz="3200" b="1" dirty="0" smtClean="0">
                <a:solidFill>
                  <a:srgbClr val="000000"/>
                </a:solidFill>
              </a:rPr>
              <a:t>New Approach </a:t>
            </a:r>
            <a:r>
              <a:rPr lang="en-US" altLang="en-US" sz="3200" b="1" dirty="0">
                <a:solidFill>
                  <a:srgbClr val="000000"/>
                </a:solidFill>
              </a:rPr>
              <a:t>to </a:t>
            </a:r>
            <a:r>
              <a:rPr lang="en-US" altLang="en-US" sz="3200" b="1" dirty="0" smtClean="0">
                <a:solidFill>
                  <a:srgbClr val="000000"/>
                </a:solidFill>
              </a:rPr>
              <a:t>Modeling </a:t>
            </a:r>
            <a:r>
              <a:rPr lang="en-US" altLang="en-US" sz="3200" b="1" dirty="0">
                <a:solidFill>
                  <a:srgbClr val="000000"/>
                </a:solidFill>
              </a:rPr>
              <a:t>C</a:t>
            </a:r>
            <a:r>
              <a:rPr lang="en-US" altLang="en-US" sz="3200" b="1" dirty="0" smtClean="0">
                <a:solidFill>
                  <a:srgbClr val="000000"/>
                </a:solidFill>
              </a:rPr>
              <a:t>onvective </a:t>
            </a:r>
            <a:r>
              <a:rPr lang="en-US" altLang="en-US" sz="3200" b="1" dirty="0">
                <a:solidFill>
                  <a:srgbClr val="000000"/>
                </a:solidFill>
              </a:rPr>
              <a:t>C</a:t>
            </a:r>
            <a:r>
              <a:rPr lang="en-US" altLang="en-US" sz="3200" b="1" dirty="0" smtClean="0">
                <a:solidFill>
                  <a:srgbClr val="000000"/>
                </a:solidFill>
              </a:rPr>
              <a:t>louds</a:t>
            </a:r>
            <a:endParaRPr lang="en-US" altLang="en-US" sz="3200" b="1" dirty="0">
              <a:solidFill>
                <a:srgbClr val="000000"/>
              </a:solidFill>
            </a:endParaRPr>
          </a:p>
        </p:txBody>
      </p:sp>
      <p:sp>
        <p:nvSpPr>
          <p:cNvPr id="3077" name="Text Box 6"/>
          <p:cNvSpPr txBox="1">
            <a:spLocks noChangeArrowheads="1"/>
          </p:cNvSpPr>
          <p:nvPr/>
        </p:nvSpPr>
        <p:spPr bwMode="auto">
          <a:xfrm>
            <a:off x="4534875" y="6019800"/>
            <a:ext cx="4391646"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err="1">
                <a:latin typeface="+mn-lt"/>
              </a:rPr>
              <a:t>Hagos</a:t>
            </a:r>
            <a:r>
              <a:rPr lang="en-US" altLang="en-US" sz="1000" dirty="0">
                <a:latin typeface="+mn-lt"/>
              </a:rPr>
              <a:t> </a:t>
            </a:r>
            <a:r>
              <a:rPr lang="en-US" altLang="en-US" sz="1000" dirty="0" smtClean="0">
                <a:latin typeface="+mn-lt"/>
              </a:rPr>
              <a:t>S, Z Feng</a:t>
            </a:r>
            <a:r>
              <a:rPr lang="en-US" altLang="en-US" sz="1000" dirty="0">
                <a:latin typeface="+mn-lt"/>
              </a:rPr>
              <a:t>, </a:t>
            </a:r>
            <a:r>
              <a:rPr lang="en-US" altLang="en-US" sz="1000" dirty="0" smtClean="0">
                <a:latin typeface="+mn-lt"/>
              </a:rPr>
              <a:t>RS </a:t>
            </a:r>
            <a:r>
              <a:rPr lang="en-US" altLang="en-US" sz="1000" dirty="0">
                <a:latin typeface="+mn-lt"/>
              </a:rPr>
              <a:t>Plant, </a:t>
            </a:r>
            <a:r>
              <a:rPr lang="en-US" altLang="en-US" sz="1000" dirty="0" smtClean="0">
                <a:latin typeface="+mn-lt"/>
              </a:rPr>
              <a:t>RA </a:t>
            </a:r>
            <a:r>
              <a:rPr lang="en-US" altLang="en-US" sz="1000" dirty="0">
                <a:latin typeface="+mn-lt"/>
              </a:rPr>
              <a:t>Houze </a:t>
            </a:r>
            <a:r>
              <a:rPr lang="en-US" altLang="en-US" sz="1000" dirty="0" smtClean="0">
                <a:latin typeface="+mn-lt"/>
              </a:rPr>
              <a:t>Jr., and H Xiao. 2018. “A </a:t>
            </a:r>
            <a:r>
              <a:rPr lang="en-US" altLang="en-US" sz="1000" dirty="0">
                <a:latin typeface="+mn-lt"/>
              </a:rPr>
              <a:t>Stochastic Framework for Modeling Population Dynamics of Convective Clouds</a:t>
            </a:r>
            <a:r>
              <a:rPr lang="en-US" altLang="en-US" sz="1000" dirty="0" smtClean="0">
                <a:latin typeface="+mn-lt"/>
              </a:rPr>
              <a:t>.” </a:t>
            </a:r>
            <a:r>
              <a:rPr lang="en-US" altLang="en-US" sz="1000" i="1" dirty="0" smtClean="0">
                <a:latin typeface="+mn-lt"/>
              </a:rPr>
              <a:t>Journal of Advances in Modeling Earth Systems </a:t>
            </a:r>
            <a:r>
              <a:rPr lang="en-US" altLang="en-US" sz="1000" dirty="0" smtClean="0">
                <a:latin typeface="+mn-lt"/>
              </a:rPr>
              <a:t>10. DOI: 10.1002/2017MS001214</a:t>
            </a:r>
            <a:endParaRPr lang="en-US" altLang="en-US" sz="1000" dirty="0">
              <a:latin typeface="+mn-lt"/>
            </a:endParaRPr>
          </a:p>
        </p:txBody>
      </p:sp>
      <p:sp>
        <p:nvSpPr>
          <p:cNvPr id="3078" name="TextBox 9"/>
          <p:cNvSpPr txBox="1">
            <a:spLocks noChangeArrowheads="1"/>
          </p:cNvSpPr>
          <p:nvPr/>
        </p:nvSpPr>
        <p:spPr bwMode="auto">
          <a:xfrm>
            <a:off x="6979742" y="1031507"/>
            <a:ext cx="2095304" cy="184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200" b="1" dirty="0">
                <a:solidFill>
                  <a:srgbClr val="0000FF"/>
                </a:solidFill>
                <a:latin typeface="Arial" panose="020B0604020202020204" pitchFamily="34" charset="0"/>
              </a:rPr>
              <a:t>TOP: Convective cells observed by </a:t>
            </a:r>
            <a:r>
              <a:rPr lang="en-US" altLang="en-US" sz="1200" b="1" dirty="0" smtClean="0">
                <a:solidFill>
                  <a:srgbClr val="0000FF"/>
                </a:solidFill>
                <a:latin typeface="Arial" panose="020B0604020202020204" pitchFamily="34" charset="0"/>
              </a:rPr>
              <a:t>a </a:t>
            </a:r>
            <a:r>
              <a:rPr lang="en-US" altLang="en-US" sz="1200" b="1" dirty="0">
                <a:solidFill>
                  <a:srgbClr val="0000FF"/>
                </a:solidFill>
                <a:latin typeface="Arial" panose="020B0604020202020204" pitchFamily="34" charset="0"/>
              </a:rPr>
              <a:t>C-band </a:t>
            </a:r>
            <a:r>
              <a:rPr lang="en-US" altLang="en-US" sz="1200" b="1" dirty="0" err="1">
                <a:solidFill>
                  <a:srgbClr val="0000FF"/>
                </a:solidFill>
                <a:latin typeface="Arial" panose="020B0604020202020204" pitchFamily="34" charset="0"/>
              </a:rPr>
              <a:t>polarimetric</a:t>
            </a:r>
            <a:r>
              <a:rPr lang="en-US" altLang="en-US" sz="1200" b="1" dirty="0">
                <a:solidFill>
                  <a:srgbClr val="0000FF"/>
                </a:solidFill>
                <a:latin typeface="Arial" panose="020B0604020202020204" pitchFamily="34" charset="0"/>
              </a:rPr>
              <a:t> (C-POL) radar at Darwin, </a:t>
            </a:r>
            <a:r>
              <a:rPr lang="en-US" altLang="en-US" sz="1200" b="1" dirty="0" smtClean="0">
                <a:solidFill>
                  <a:srgbClr val="0000FF"/>
                </a:solidFill>
                <a:latin typeface="Arial" panose="020B0604020202020204" pitchFamily="34" charset="0"/>
              </a:rPr>
              <a:t>Australia.</a:t>
            </a:r>
          </a:p>
          <a:p>
            <a:pPr eaLnBrk="1" hangingPunct="1">
              <a:spcBef>
                <a:spcPct val="0"/>
              </a:spcBef>
              <a:buNone/>
            </a:pPr>
            <a:r>
              <a:rPr lang="en-US" altLang="en-US" sz="1200" b="1" dirty="0" smtClean="0">
                <a:solidFill>
                  <a:srgbClr val="0000FF"/>
                </a:solidFill>
                <a:latin typeface="Arial" panose="020B0604020202020204" pitchFamily="34" charset="0"/>
              </a:rPr>
              <a:t>BOTTOM: Comparison of the radar observation and probabilistic model representation of convective cloud size distribution.</a:t>
            </a:r>
            <a:endParaRPr lang="en-US" altLang="en-US" sz="1200" b="1" dirty="0">
              <a:solidFill>
                <a:srgbClr val="0000FF"/>
              </a:solidFill>
              <a:latin typeface="Arial" panose="020B0604020202020204" pitchFamily="34" charset="0"/>
            </a:endParaRPr>
          </a:p>
        </p:txBody>
      </p:sp>
      <p:grpSp>
        <p:nvGrpSpPr>
          <p:cNvPr id="6" name="Group 5"/>
          <p:cNvGrpSpPr/>
          <p:nvPr/>
        </p:nvGrpSpPr>
        <p:grpSpPr>
          <a:xfrm>
            <a:off x="4743390" y="3514665"/>
            <a:ext cx="3966392" cy="276999"/>
            <a:chOff x="4937262" y="3287089"/>
            <a:chExt cx="3966392" cy="276999"/>
          </a:xfrm>
        </p:grpSpPr>
        <p:sp>
          <p:nvSpPr>
            <p:cNvPr id="3" name="TextBox 2"/>
            <p:cNvSpPr txBox="1"/>
            <p:nvPr/>
          </p:nvSpPr>
          <p:spPr>
            <a:xfrm>
              <a:off x="4937262" y="3287089"/>
              <a:ext cx="1755801" cy="276999"/>
            </a:xfrm>
            <a:prstGeom prst="rect">
              <a:avLst/>
            </a:prstGeom>
            <a:solidFill>
              <a:schemeClr val="bg1"/>
            </a:solidFill>
          </p:spPr>
          <p:txBody>
            <a:bodyPr wrap="none" rtlCol="0">
              <a:spAutoFit/>
            </a:bodyPr>
            <a:lstStyle/>
            <a:p>
              <a:pPr algn="ctr"/>
              <a:r>
                <a:rPr lang="en-US" sz="1200" dirty="0"/>
                <a:t>C-POL Radar Observation</a:t>
              </a:r>
            </a:p>
          </p:txBody>
        </p:sp>
        <p:sp>
          <p:nvSpPr>
            <p:cNvPr id="12" name="TextBox 11"/>
            <p:cNvSpPr txBox="1"/>
            <p:nvPr/>
          </p:nvSpPr>
          <p:spPr>
            <a:xfrm>
              <a:off x="7010400" y="3287089"/>
              <a:ext cx="1893254" cy="276999"/>
            </a:xfrm>
            <a:prstGeom prst="rect">
              <a:avLst/>
            </a:prstGeom>
            <a:solidFill>
              <a:schemeClr val="bg1"/>
            </a:solidFill>
          </p:spPr>
          <p:txBody>
            <a:bodyPr wrap="square" rtlCol="0">
              <a:spAutoFit/>
            </a:bodyPr>
            <a:lstStyle/>
            <a:p>
              <a:pPr algn="ctr"/>
              <a:r>
                <a:rPr lang="en-US" sz="1200" dirty="0"/>
                <a:t>Stochastic Model</a:t>
              </a:r>
            </a:p>
          </p:txBody>
        </p:sp>
      </p:grpSp>
      <p:pic>
        <p:nvPicPr>
          <p:cNvPr id="7" name="Picture 6"/>
          <p:cNvPicPr>
            <a:picLocks noChangeAspect="1"/>
          </p:cNvPicPr>
          <p:nvPr/>
        </p:nvPicPr>
        <p:blipFill>
          <a:blip r:embed="rId3"/>
          <a:stretch>
            <a:fillRect/>
          </a:stretch>
        </p:blipFill>
        <p:spPr>
          <a:xfrm>
            <a:off x="6517707" y="3799559"/>
            <a:ext cx="2556345" cy="2023646"/>
          </a:xfrm>
          <a:prstGeom prst="rect">
            <a:avLst/>
          </a:prstGeom>
        </p:spPr>
      </p:pic>
      <p:grpSp>
        <p:nvGrpSpPr>
          <p:cNvPr id="9" name="Group 8"/>
          <p:cNvGrpSpPr/>
          <p:nvPr/>
        </p:nvGrpSpPr>
        <p:grpSpPr>
          <a:xfrm>
            <a:off x="4409572" y="3801011"/>
            <a:ext cx="4658385" cy="2022194"/>
            <a:chOff x="4409572" y="3801011"/>
            <a:chExt cx="4658385" cy="2022194"/>
          </a:xfrm>
        </p:grpSpPr>
        <p:pic>
          <p:nvPicPr>
            <p:cNvPr id="2" name="Picture 1"/>
            <p:cNvPicPr>
              <a:picLocks noChangeAspect="1"/>
            </p:cNvPicPr>
            <p:nvPr/>
          </p:nvPicPr>
          <p:blipFill>
            <a:blip r:embed="rId4"/>
            <a:stretch>
              <a:fillRect/>
            </a:stretch>
          </p:blipFill>
          <p:spPr>
            <a:xfrm>
              <a:off x="6517707" y="3801011"/>
              <a:ext cx="2550250" cy="2022194"/>
            </a:xfrm>
            <a:prstGeom prst="rect">
              <a:avLst/>
            </a:prstGeom>
          </p:spPr>
        </p:pic>
        <p:pic>
          <p:nvPicPr>
            <p:cNvPr id="5" name="Picture 4"/>
            <p:cNvPicPr>
              <a:picLocks noChangeAspect="1"/>
            </p:cNvPicPr>
            <p:nvPr/>
          </p:nvPicPr>
          <p:blipFill>
            <a:blip r:embed="rId5"/>
            <a:stretch>
              <a:fillRect/>
            </a:stretch>
          </p:blipFill>
          <p:spPr>
            <a:xfrm>
              <a:off x="4409572" y="3802381"/>
              <a:ext cx="2224732" cy="2020824"/>
            </a:xfrm>
            <a:prstGeom prst="rect">
              <a:avLst/>
            </a:prstGeom>
          </p:spPr>
        </p:pic>
      </p:grpSp>
      <p:pic>
        <p:nvPicPr>
          <p:cNvPr id="10" name="Picture 9"/>
          <p:cNvPicPr>
            <a:picLocks noChangeAspect="1"/>
          </p:cNvPicPr>
          <p:nvPr/>
        </p:nvPicPr>
        <p:blipFill>
          <a:blip r:embed="rId6"/>
          <a:stretch>
            <a:fillRect/>
          </a:stretch>
        </p:blipFill>
        <p:spPr>
          <a:xfrm>
            <a:off x="4141642" y="904062"/>
            <a:ext cx="2838100" cy="2386584"/>
          </a:xfrm>
          <a:prstGeom prst="rect">
            <a:avLst/>
          </a:prstGeom>
        </p:spPr>
      </p:pic>
    </p:spTree>
    <p:extLst>
      <p:ext uri="{BB962C8B-B14F-4D97-AF65-F5344CB8AC3E}">
        <p14:creationId xmlns:p14="http://schemas.microsoft.com/office/powerpoint/2010/main" val="13477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 xsi:nil="true"/>
    <Presentation xmlns="http://schemas.microsoft.com/sharepoint/v3">Hagos-etal-ConvectiveModeling-JAMES-March2018-f</Presentation>
    <Funding xmlns="98b00cf3-a6ce-40de-8923-f140beb786e9">ASR</Funding>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FCD22-3F48-40C3-A08C-06C1D12755E1}">
  <ds:schemaRefs>
    <ds:schemaRef ds:uri="http://schemas.microsoft.com/office/2006/documentManagement/types"/>
    <ds:schemaRef ds:uri="http://schemas.microsoft.com/sharepoint/v3"/>
    <ds:schemaRef ds:uri="98b00cf3-a6ce-40de-8923-f140beb786e9"/>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D96E5F-60B3-41D4-87B2-7CCB208A52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7164</TotalTime>
  <Words>208</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Hagos-etal-ConvectiveModeling-JAMES-March2018-f</dc:title>
  <dc:creator>Davis, Emily L</dc:creator>
  <dc:description/>
  <cp:lastModifiedBy>Roeder, Lynne R</cp:lastModifiedBy>
  <cp:revision>48</cp:revision>
  <cp:lastPrinted>2011-05-11T17:30:12Z</cp:lastPrinted>
  <dcterms:created xsi:type="dcterms:W3CDTF">2017-11-02T21:19:41Z</dcterms:created>
  <dcterms:modified xsi:type="dcterms:W3CDTF">2018-03-15T21:33:54Z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0x010100A22E315B1F3C42B49A0E90D2F9AB5AB100A3ADA40348D53C4EA114B46FA9468BEB</vt:lpwstr>
  </property>
  <property fmtid="{D5CDD505-2E9C-101B-9397-08002B2CF9AE}" pid="4" name="Highlight">
    <vt:lpwstr/>
  </property>
  <property fmtid="{D5CDD505-2E9C-101B-9397-08002B2CF9AE}" pid="5" name="FY">
    <vt:lpwstr/>
  </property>
  <property fmtid="{D5CDD505-2E9C-101B-9397-08002B2CF9AE}" pid="6" name="Funding">
    <vt:lpwstr>ASR</vt:lpwstr>
  </property>
  <property fmtid="{D5CDD505-2E9C-101B-9397-08002B2CF9AE}" pid="7" name="ContentType">
    <vt:lpwstr>Slide</vt:lpwstr>
  </property>
  <property fmtid="{D5CDD505-2E9C-101B-9397-08002B2CF9AE}" pid="8" name="Presentation">
    <vt:lpwstr>Hagos-etal-ConvectiveModeling-JAMES-March2018-f</vt:lpwstr>
  </property>
  <property fmtid="{D5CDD505-2E9C-101B-9397-08002B2CF9AE}" pid="9" name="SlideDescription">
    <vt:lpwstr/>
  </property>
</Properties>
</file>