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014" y="-1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A89A8-6B33-4A89-8C93-98C8F8093565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81790-79FD-4216-BDAF-60C2AE720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49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62502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294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2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doi:%20https://doi.org10.1088/1748-9326/aaf03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3608" y="852358"/>
            <a:ext cx="4525426" cy="552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estimate projected future greenhouse-induced </a:t>
            </a:r>
            <a:r>
              <a:rPr lang="en-US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hydroclimatic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changes in 3 diverse U.S. Southern Tier regions</a:t>
            </a:r>
            <a:endParaRPr lang="en-U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 ensembles of CMIP5 simulations of 1776-2005 historical climate and projections of future climates under 3 progressively more severe greenhouse emissions scenarios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 ensemble-mean (“consensus”) values of various hydroclimatic quantities and inter-model uncertainties, weighted by individual model resolution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10x10-degree area-averages of these consensus values over the U.S. Southwest, Southern Great Plains, and Southeast regions, and plot these with respect to surface temperatures</a:t>
            </a:r>
          </a:p>
          <a:p>
            <a:pPr>
              <a:defRPr/>
            </a:pPr>
            <a:endParaRPr lang="en-US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ctr">
              <a:lnSpc>
                <a:spcPct val="150000"/>
              </a:lnSpc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increase in projected drying of the selected regions across the RCP greenhouse emissions scenarios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severity of this aridification varies by region, being proportionately greatest in the U.S. SW and SGP, and least in the SE</a:t>
            </a:r>
          </a:p>
          <a:p>
            <a:pPr fontAlgn="base">
              <a:spcBef>
                <a:spcPct val="15000"/>
              </a:spcBef>
              <a:spcAft>
                <a:spcPct val="0"/>
              </a:spcAft>
              <a:tabLst>
                <a:tab pos="338138" algn="l"/>
              </a:tabLst>
              <a:defRPr/>
            </a:pP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44434" y="206928"/>
            <a:ext cx="82940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Projecting U.S. regional hydroclimates under greenhouse warming </a:t>
            </a:r>
          </a:p>
        </p:txBody>
      </p:sp>
      <p:sp>
        <p:nvSpPr>
          <p:cNvPr id="3340" name="TextBox 3339"/>
          <p:cNvSpPr txBox="1"/>
          <p:nvPr/>
        </p:nvSpPr>
        <p:spPr>
          <a:xfrm>
            <a:off x="4783770" y="5108636"/>
            <a:ext cx="4282050" cy="1169551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sz="1000" b="1" dirty="0">
                <a:solidFill>
                  <a:srgbClr val="0000FF"/>
                </a:solidFill>
                <a:latin typeface="Arial" charset="0"/>
              </a:rPr>
              <a:t>CMIP5 ensemble-mean area-averaged Dryness Index for the climatologically arid U.S. Southwest (SW), semi-arid Southern Great Plains (SGP), and humid Southeast (SE) regions, plotted with respect to surface Temperatures for the 1976-2005 historical (H) and 2070-2099 future RCP2.6, RCP 4.5, and RCP8.5 green- house emissions scenarios. Estimated inter-model uncertainties in Temperature  and Dryness Index are indicated by horizontal and vertical error bars.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48872" y="5683229"/>
            <a:ext cx="4525426" cy="5078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Phillips, T.J., C.J.W.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Bonfils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, and C. Zhang, 2018, Model consensus projections of U.S. regional hydroclimates under greenhouse warming, </a:t>
            </a:r>
            <a:r>
              <a:rPr lang="en-US" sz="900" b="1" i="1" dirty="0">
                <a:latin typeface="Arial" panose="020B0604020202020204" pitchFamily="34" charset="0"/>
                <a:cs typeface="Arial" panose="020B0604020202020204" pitchFamily="34" charset="0"/>
              </a:rPr>
              <a:t>Environmental Research Letters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14(2019)014005, 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doi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 https://doi.org10.1088/1748-9326/aaf03d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3E628C7-6326-4EF1-AB88-ED000AEC5E39}"/>
              </a:ext>
            </a:extLst>
          </p:cNvPr>
          <p:cNvGrpSpPr/>
          <p:nvPr/>
        </p:nvGrpSpPr>
        <p:grpSpPr>
          <a:xfrm>
            <a:off x="5427123" y="666837"/>
            <a:ext cx="2761110" cy="4457700"/>
            <a:chOff x="1558296" y="0"/>
            <a:chExt cx="2991203" cy="4457700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6489BDFD-C319-4B87-A906-93BF457C6ED5}"/>
                </a:ext>
              </a:extLst>
            </p:cNvPr>
            <p:cNvGrpSpPr/>
            <p:nvPr/>
          </p:nvGrpSpPr>
          <p:grpSpPr>
            <a:xfrm>
              <a:off x="1558296" y="0"/>
              <a:ext cx="2991203" cy="4457700"/>
              <a:chOff x="1558296" y="0"/>
              <a:chExt cx="2991203" cy="4457700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57C1D60C-FA89-47F8-A81F-9423D18B6181}"/>
                  </a:ext>
                </a:extLst>
              </p:cNvPr>
              <p:cNvGrpSpPr/>
              <p:nvPr/>
            </p:nvGrpSpPr>
            <p:grpSpPr>
              <a:xfrm>
                <a:off x="1558296" y="0"/>
                <a:ext cx="2991203" cy="4457700"/>
                <a:chOff x="1558296" y="0"/>
                <a:chExt cx="2991203" cy="4457700"/>
              </a:xfrm>
            </p:grpSpPr>
            <p:grpSp>
              <p:nvGrpSpPr>
                <p:cNvPr id="75" name="Group 74">
                  <a:extLst>
                    <a:ext uri="{FF2B5EF4-FFF2-40B4-BE49-F238E27FC236}">
                      <a16:creationId xmlns:a16="http://schemas.microsoft.com/office/drawing/2014/main" id="{72A1D8AD-3D73-4D5A-838D-2B89B46EC53B}"/>
                    </a:ext>
                  </a:extLst>
                </p:cNvPr>
                <p:cNvGrpSpPr/>
                <p:nvPr/>
              </p:nvGrpSpPr>
              <p:grpSpPr>
                <a:xfrm>
                  <a:off x="1558296" y="0"/>
                  <a:ext cx="2991203" cy="4457700"/>
                  <a:chOff x="1558296" y="0"/>
                  <a:chExt cx="2991203" cy="4457700"/>
                </a:xfrm>
              </p:grpSpPr>
              <p:grpSp>
                <p:nvGrpSpPr>
                  <p:cNvPr id="77" name="Group 76">
                    <a:extLst>
                      <a:ext uri="{FF2B5EF4-FFF2-40B4-BE49-F238E27FC236}">
                        <a16:creationId xmlns:a16="http://schemas.microsoft.com/office/drawing/2014/main" id="{B145A6B7-B82C-4CCA-A05A-302E06DCC362}"/>
                      </a:ext>
                    </a:extLst>
                  </p:cNvPr>
                  <p:cNvGrpSpPr/>
                  <p:nvPr/>
                </p:nvGrpSpPr>
                <p:grpSpPr>
                  <a:xfrm>
                    <a:off x="1558296" y="0"/>
                    <a:ext cx="2991203" cy="4457700"/>
                    <a:chOff x="1558296" y="0"/>
                    <a:chExt cx="2991203" cy="4457700"/>
                  </a:xfrm>
                </p:grpSpPr>
                <p:grpSp>
                  <p:nvGrpSpPr>
                    <p:cNvPr id="79" name="Group 78">
                      <a:extLst>
                        <a:ext uri="{FF2B5EF4-FFF2-40B4-BE49-F238E27FC236}">
                          <a16:creationId xmlns:a16="http://schemas.microsoft.com/office/drawing/2014/main" id="{F334A3CA-64ED-47C8-8876-7ADD5A732BD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558296" y="0"/>
                      <a:ext cx="2991203" cy="4457700"/>
                      <a:chOff x="1558296" y="0"/>
                      <a:chExt cx="2991203" cy="4457700"/>
                    </a:xfrm>
                  </p:grpSpPr>
                  <p:grpSp>
                    <p:nvGrpSpPr>
                      <p:cNvPr id="81" name="Group 80">
                        <a:extLst>
                          <a:ext uri="{FF2B5EF4-FFF2-40B4-BE49-F238E27FC236}">
                            <a16:creationId xmlns:a16="http://schemas.microsoft.com/office/drawing/2014/main" id="{76C232C6-8240-42EB-9BCC-F393A0887071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558296" y="0"/>
                        <a:ext cx="2991203" cy="4457700"/>
                        <a:chOff x="1558296" y="0"/>
                        <a:chExt cx="2991203" cy="4457700"/>
                      </a:xfrm>
                    </p:grpSpPr>
                    <p:grpSp>
                      <p:nvGrpSpPr>
                        <p:cNvPr id="83" name="Group 82">
                          <a:extLst>
                            <a:ext uri="{FF2B5EF4-FFF2-40B4-BE49-F238E27FC236}">
                              <a16:creationId xmlns:a16="http://schemas.microsoft.com/office/drawing/2014/main" id="{8993B1BD-44B4-41FD-84C0-D4201AF4BFC4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1558296" y="0"/>
                          <a:ext cx="2991203" cy="4457700"/>
                          <a:chOff x="1558296" y="0"/>
                          <a:chExt cx="2991203" cy="4457700"/>
                        </a:xfrm>
                      </p:grpSpPr>
                      <p:grpSp>
                        <p:nvGrpSpPr>
                          <p:cNvPr id="85" name="Group 84">
                            <a:extLst>
                              <a:ext uri="{FF2B5EF4-FFF2-40B4-BE49-F238E27FC236}">
                                <a16:creationId xmlns:a16="http://schemas.microsoft.com/office/drawing/2014/main" id="{7EEC7269-B149-4EA5-A180-5BB76626383B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558296" y="0"/>
                            <a:ext cx="2991203" cy="4457700"/>
                            <a:chOff x="1558296" y="0"/>
                            <a:chExt cx="2991203" cy="4457700"/>
                          </a:xfrm>
                        </p:grpSpPr>
                        <p:grpSp>
                          <p:nvGrpSpPr>
                            <p:cNvPr id="87" name="Group 86">
                              <a:extLst>
                                <a:ext uri="{FF2B5EF4-FFF2-40B4-BE49-F238E27FC236}">
                                  <a16:creationId xmlns:a16="http://schemas.microsoft.com/office/drawing/2014/main" id="{088C27CF-3C18-4AF7-BE2E-308DB957E89C}"/>
                                </a:ext>
                              </a:extLst>
                            </p:cNvPr>
                            <p:cNvGrpSpPr/>
                            <p:nvPr/>
                          </p:nvGrpSpPr>
                          <p:grpSpPr>
                            <a:xfrm>
                              <a:off x="1558296" y="0"/>
                              <a:ext cx="2991203" cy="4457700"/>
                              <a:chOff x="1558296" y="0"/>
                              <a:chExt cx="2991203" cy="4457700"/>
                            </a:xfrm>
                          </p:grpSpPr>
                          <p:grpSp>
                            <p:nvGrpSpPr>
                              <p:cNvPr id="89" name="Group 88">
                                <a:extLst>
                                  <a:ext uri="{FF2B5EF4-FFF2-40B4-BE49-F238E27FC236}">
                                    <a16:creationId xmlns:a16="http://schemas.microsoft.com/office/drawing/2014/main" id="{59A5D23E-949C-407C-9A7B-202C6FA0CB89}"/>
                                  </a:ext>
                                </a:extLst>
                              </p:cNvPr>
                              <p:cNvGrpSpPr/>
                              <p:nvPr/>
                            </p:nvGrpSpPr>
                            <p:grpSpPr>
                              <a:xfrm>
                                <a:off x="1558296" y="0"/>
                                <a:ext cx="2991203" cy="4457700"/>
                                <a:chOff x="1558296" y="0"/>
                                <a:chExt cx="2991203" cy="4457700"/>
                              </a:xfrm>
                            </p:grpSpPr>
                            <p:grpSp>
                              <p:nvGrpSpPr>
                                <p:cNvPr id="91" name="Group 90">
                                  <a:extLst>
                                    <a:ext uri="{FF2B5EF4-FFF2-40B4-BE49-F238E27FC236}">
                                      <a16:creationId xmlns:a16="http://schemas.microsoft.com/office/drawing/2014/main" id="{43242B52-10C1-486C-AD4F-8EC4132B81A7}"/>
                                    </a:ext>
                                  </a:extLst>
                                </p:cNvPr>
                                <p:cNvGrpSpPr/>
                                <p:nvPr/>
                              </p:nvGrpSpPr>
                              <p:grpSpPr>
                                <a:xfrm>
                                  <a:off x="1558296" y="0"/>
                                  <a:ext cx="2991203" cy="4457700"/>
                                  <a:chOff x="1558296" y="0"/>
                                  <a:chExt cx="2991203" cy="4457700"/>
                                </a:xfrm>
                              </p:grpSpPr>
                              <p:grpSp>
                                <p:nvGrpSpPr>
                                  <p:cNvPr id="93" name="Group 92">
                                    <a:extLst>
                                      <a:ext uri="{FF2B5EF4-FFF2-40B4-BE49-F238E27FC236}">
                                        <a16:creationId xmlns:a16="http://schemas.microsoft.com/office/drawing/2014/main" id="{7FA97756-CE0E-4613-AC30-395D1D8311C4}"/>
                                      </a:ext>
                                    </a:extLst>
                                  </p:cNvPr>
                                  <p:cNvGrpSpPr/>
                                  <p:nvPr/>
                                </p:nvGrpSpPr>
                                <p:grpSpPr>
                                  <a:xfrm>
                                    <a:off x="1558296" y="0"/>
                                    <a:ext cx="2991203" cy="4457700"/>
                                    <a:chOff x="1558296" y="0"/>
                                    <a:chExt cx="2991203" cy="4457700"/>
                                  </a:xfrm>
                                </p:grpSpPr>
                                <p:grpSp>
                                  <p:nvGrpSpPr>
                                    <p:cNvPr id="95" name="Group 94">
                                      <a:extLst>
                                        <a:ext uri="{FF2B5EF4-FFF2-40B4-BE49-F238E27FC236}">
                                          <a16:creationId xmlns:a16="http://schemas.microsoft.com/office/drawing/2014/main" id="{7146942D-C7A1-416F-9C51-A5B87529E1CE}"/>
                                        </a:ext>
                                      </a:extLst>
                                    </p:cNvPr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1558296" y="0"/>
                                      <a:ext cx="2991203" cy="4457700"/>
                                      <a:chOff x="1558296" y="0"/>
                                      <a:chExt cx="2991203" cy="4457700"/>
                                    </a:xfrm>
                                  </p:grpSpPr>
                                  <p:grpSp>
                                    <p:nvGrpSpPr>
                                      <p:cNvPr id="97" name="Group 96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879EA029-06C5-4465-882C-D77A868E45B5}"/>
                                          </a:ext>
                                        </a:extLst>
                                      </p:cNvPr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1558296" y="0"/>
                                        <a:ext cx="2991203" cy="4457700"/>
                                        <a:chOff x="1558296" y="0"/>
                                        <a:chExt cx="2991203" cy="4457700"/>
                                      </a:xfrm>
                                    </p:grpSpPr>
                                    <p:pic>
                                      <p:nvPicPr>
                                        <p:cNvPr id="99" name="Picture 98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7EEC85AF-AFCE-4CAC-B18F-1148E00E4EA0}"/>
                                            </a:ext>
                                          </a:extLst>
                                        </p:cNvPr>
                                        <p:cNvPicPr>
                                          <a:picLocks noChangeAspect="1"/>
                                        </p:cNvPicPr>
                                        <p:nvPr/>
                                      </p:nvPicPr>
                                      <p:blipFill rotWithShape="1">
                                        <a:blip r:embed="rId4">
                                          <a:extLst>
                                            <a:ext uri="{28A0092B-C50C-407E-A947-70E740481C1C}">
                                              <a14:useLocalDpi xmlns:a14="http://schemas.microsoft.com/office/drawing/2010/main" val="0"/>
                                            </a:ext>
                                          </a:extLst>
                                        </a:blip>
                                        <a:srcRect l="21787" r="24864"/>
                                        <a:stretch/>
                                      </p:blipFill>
                                      <p:spPr>
                                        <a:xfrm>
                                          <a:off x="1558296" y="0"/>
                                          <a:ext cx="2991203" cy="4457700"/>
                                        </a:xfrm>
                                        <a:prstGeom prst="rect">
                                          <a:avLst/>
                                        </a:prstGeom>
                                      </p:spPr>
                                    </p:pic>
                                    <p:sp>
                                      <p:nvSpPr>
                                        <p:cNvPr id="100" name="Text Box 24">
                                          <a:extLst>
                                            <a:ext uri="{FF2B5EF4-FFF2-40B4-BE49-F238E27FC236}">
                                              <a16:creationId xmlns:a16="http://schemas.microsoft.com/office/drawing/2014/main" id="{6A0FC77F-79A2-4432-907A-EF5163975018}"/>
                                            </a:ext>
                                          </a:extLst>
                                        </p:cNvPr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2152421" y="1172094"/>
                                          <a:ext cx="400050" cy="238125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  <a:ln w="6350">
                                          <a:noFill/>
                                        </a:ln>
                                      </p:spPr>
                                      <p:txBody>
      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Autofit/>
                                        </a:bodyPr>
                                        <a:lstStyle/>
                                        <a:p>
                                          <a:pPr marL="0" marR="0">
                                            <a:lnSpc>
                                              <a:spcPct val="107000"/>
                                            </a:lnSpc>
                                            <a:spcBef>
                                              <a:spcPts val="0"/>
                                            </a:spcBef>
                                            <a:spcAft>
                                              <a:spcPts val="800"/>
                                            </a:spcAft>
                                          </a:pPr>
                                          <a:r>
                                            <a:rPr lang="en-US" sz="800" b="1" dirty="0">
                                              <a:effectLst/>
                                              <a:latin typeface="Arial" panose="020B0604020202020204" pitchFamily="34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a:t>H</a:t>
                                          </a:r>
                                          <a:endParaRPr lang="en-US" sz="1100" dirty="0">
                                            <a:effectLst/>
                                            <a:latin typeface="Calibri" panose="020F0502020204030204" pitchFamily="34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endParaRPr>
                                        </a:p>
                                      </p:txBody>
                                    </p:sp>
                                  </p:grpSp>
                                  <p:sp>
                                    <p:nvSpPr>
                                      <p:cNvPr id="98" name="Text Box 610">
                                        <a:extLst>
                                          <a:ext uri="{FF2B5EF4-FFF2-40B4-BE49-F238E27FC236}">
                                            <a16:creationId xmlns:a16="http://schemas.microsoft.com/office/drawing/2014/main" id="{18B859DB-0BCF-44F1-93A2-5B232AC8823E}"/>
                                          </a:ext>
                                        </a:extLst>
                                      </p:cNvPr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2320971" y="1167331"/>
                                        <a:ext cx="400050" cy="237490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  <a:ln w="6350">
                                        <a:noFill/>
                                      </a:ln>
                                    </p:spPr>
                                    <p:txBody>
    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    <a:prstTxWarp prst="textNoShape">
                                          <a:avLst/>
                                        </a:prstTxWarp>
                                        <a:noAutofit/>
                                      </a:bodyPr>
                                      <a:lstStyle/>
                                      <a:p>
                                        <a:pPr marL="0" marR="0">
                                          <a:lnSpc>
                                            <a:spcPct val="107000"/>
                                          </a:lnSpc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800"/>
                                          </a:spcAft>
                                        </a:pPr>
                                        <a:r>
                                          <a:rPr lang="en-US" sz="800" b="1" dirty="0">
                                            <a:effectLst/>
                                            <a:latin typeface="Arial" panose="020B0604020202020204" pitchFamily="34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a:t>2.6</a:t>
                                        </a:r>
                                        <a:endParaRPr lang="en-US" sz="1100" dirty="0">
                                          <a:effectLst/>
                                          <a:latin typeface="Calibri" panose="020F0502020204030204" pitchFamily="34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endParaRP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96" name="Text Box 613">
                                      <a:extLst>
                                        <a:ext uri="{FF2B5EF4-FFF2-40B4-BE49-F238E27FC236}">
                                          <a16:creationId xmlns:a16="http://schemas.microsoft.com/office/drawing/2014/main" id="{D40B7F79-95BB-4CA9-8CC1-486025060ED5}"/>
                                        </a:ext>
                                      </a:extLst>
                                    </p:cNvPr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2825726" y="922713"/>
                                      <a:ext cx="400050" cy="23811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6350">
                                      <a:noFill/>
                                    </a:ln>
                                  </p:spPr>
                                  <p:txBody>
  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marL="0" marR="0">
                                        <a:lnSpc>
                                          <a:spcPct val="107000"/>
                                        </a:lnSpc>
                                        <a:spcBef>
                                          <a:spcPts val="0"/>
                                        </a:spcBef>
                                        <a:spcAft>
                                          <a:spcPts val="800"/>
                                        </a:spcAft>
                                      </a:pPr>
                                      <a:r>
                                        <a:rPr lang="en-US" sz="800" b="1" dirty="0">
                                          <a:effectLst/>
                                          <a:latin typeface="Arial" panose="020B0604020202020204" pitchFamily="34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a:t>8.5</a:t>
                                      </a:r>
                                      <a:endParaRPr lang="en-US" sz="1100" dirty="0">
                                        <a:effectLst/>
                                        <a:latin typeface="Calibri" panose="020F0502020204030204" pitchFamily="34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94" name="Text Box 615">
                                    <a:extLst>
                                      <a:ext uri="{FF2B5EF4-FFF2-40B4-BE49-F238E27FC236}">
                                        <a16:creationId xmlns:a16="http://schemas.microsoft.com/office/drawing/2014/main" id="{A4DC7334-0E9F-4714-8E88-423ADBE713F3}"/>
                                      </a:ext>
                                    </a:extLst>
                                  </p:cNvPr>
                                  <p:cNvSpPr txBox="1"/>
                                  <p:nvPr/>
                                </p:nvSpPr>
                                <p:spPr>
                                  <a:xfrm>
                                    <a:off x="2513602" y="1180407"/>
                                    <a:ext cx="400050" cy="238112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6350">
                                    <a:noFill/>
                                  </a:ln>
                                </p:spPr>
                                <p:txBody>
  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marL="0" marR="0">
                                      <a:lnSpc>
                                        <a:spcPct val="107000"/>
                                      </a:lnSpc>
                                      <a:spcBef>
                                        <a:spcPts val="0"/>
                                      </a:spcBef>
                                      <a:spcAft>
                                        <a:spcPts val="800"/>
                                      </a:spcAft>
                                    </a:pPr>
                                    <a:r>
                                      <a:rPr lang="en-US" sz="800" b="1" dirty="0">
                                        <a:effectLst/>
                                        <a:latin typeface="Arial" panose="020B0604020202020204" pitchFamily="34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a:t>4.5</a:t>
                                    </a:r>
                                    <a:endParaRPr lang="en-US" sz="1100" dirty="0">
                                      <a:effectLst/>
                                      <a:latin typeface="Calibri" panose="020F0502020204030204" pitchFamily="34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92" name="Text Box 617">
                                  <a:extLst>
                                    <a:ext uri="{FF2B5EF4-FFF2-40B4-BE49-F238E27FC236}">
                                      <a16:creationId xmlns:a16="http://schemas.microsoft.com/office/drawing/2014/main" id="{FEA9BB39-36F4-4EE5-A6C9-D84EBD5235FD}"/>
                                    </a:ext>
                                  </a:extLst>
                                </p:cNvPr>
                                <p:cNvSpPr txBox="1"/>
                                <p:nvPr/>
                              </p:nvSpPr>
                              <p:spPr>
                                <a:xfrm>
                                  <a:off x="3110691" y="3310891"/>
                                  <a:ext cx="400049" cy="274320"/>
                                </a:xfrm>
                                <a:prstGeom prst="rect">
                                  <a:avLst/>
                                </a:prstGeom>
                                <a:noFill/>
                                <a:ln w="6350">
                                  <a:noFill/>
                                </a:ln>
                              </p:spPr>
                              <p:txBody>
  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marL="0" marR="0" algn="ctr">
                                    <a:lnSpc>
                                      <a:spcPct val="107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800"/>
                                    </a:spcAft>
                                  </a:pPr>
                                  <a:r>
                                    <a:rPr lang="en-US" sz="900" dirty="0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Arial Black" panose="020B0A04020102020204" pitchFamily="34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a:t>SE</a:t>
                                  </a:r>
                                  <a:endParaRPr lang="en-US" sz="1100" dirty="0">
                                    <a:effectLst/>
                                    <a:latin typeface="Calibri" panose="020F0502020204030204" pitchFamily="34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</p:grpSp>
                          <p:sp>
                            <p:nvSpPr>
                              <p:cNvPr id="90" name="Text Box 619">
                                <a:extLst>
                                  <a:ext uri="{FF2B5EF4-FFF2-40B4-BE49-F238E27FC236}">
                                    <a16:creationId xmlns:a16="http://schemas.microsoft.com/office/drawing/2014/main" id="{465CF859-9595-4F5D-89D7-D53C055FF929}"/>
                                  </a:ext>
                                </a:extLst>
                              </p:cNvPr>
                              <p:cNvSpPr txBox="1"/>
                              <p:nvPr/>
                            </p:nvSpPr>
                            <p:spPr>
                              <a:xfrm>
                                <a:off x="2189017" y="681644"/>
                                <a:ext cx="789708" cy="369832"/>
                              </a:xfrm>
                              <a:prstGeom prst="rect">
                                <a:avLst/>
                              </a:prstGeom>
                              <a:noFill/>
                              <a:ln w="6350">
                                <a:noFill/>
                              </a:ln>
                            </p:spPr>
                            <p:txBody>
                              <a:bodyPr rot="0" spcFirstLastPara="0" vert="horz" wrap="square" lIns="91440" tIns="45720" rIns="91440" bIns="45720" numCol="1" spcCol="0" rtlCol="0" fromWordArt="0" anchor="t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marL="0" marR="0" algn="ctr">
                                  <a:lnSpc>
                                    <a:spcPct val="107000"/>
                                  </a:lnSpc>
                                  <a:spcBef>
                                    <a:spcPts val="0"/>
                                  </a:spcBef>
                                  <a:spcAft>
                                    <a:spcPts val="800"/>
                                  </a:spcAft>
                                </a:pPr>
                                <a:r>
                                  <a:rPr lang="en-US" sz="900" dirty="0">
                                    <a:solidFill>
                                      <a:srgbClr val="FF0000"/>
                                    </a:solidFill>
                                    <a:effectLst/>
                                    <a:latin typeface="Arial Black" panose="020B0A04020102020204" pitchFamily="34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a:t>SW</a:t>
                                </a:r>
                                <a:endParaRPr lang="en-US" sz="1100" dirty="0">
                                  <a:effectLst/>
                                  <a:latin typeface="Calibri" panose="020F0502020204030204" pitchFamily="34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endParaRPr>
                              </a:p>
                            </p:txBody>
                          </p:sp>
                        </p:grpSp>
                        <p:sp>
                          <p:nvSpPr>
                            <p:cNvPr id="88" name="Text Box 621">
                              <a:extLst>
                                <a:ext uri="{FF2B5EF4-FFF2-40B4-BE49-F238E27FC236}">
                                  <a16:creationId xmlns:a16="http://schemas.microsoft.com/office/drawing/2014/main" id="{A91CEDE2-6C1C-4A1A-8AE8-2EA774CAD05D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3100647" y="2576945"/>
                              <a:ext cx="490220" cy="237490"/>
                            </a:xfrm>
                            <a:prstGeom prst="rect">
                              <a:avLst/>
                            </a:prstGeom>
                            <a:solidFill>
                              <a:sysClr val="window" lastClr="FFFFFF"/>
                            </a:solidFill>
                            <a:ln w="6350">
                              <a:noFill/>
                            </a:ln>
                          </p:spPr>
                          <p:txBody>
                            <a:bodyPr rot="0" spcFirstLastPara="0" vert="horz" wrap="square" lIns="91440" tIns="45720" rIns="91440" bIns="45720" numCol="1" spcCol="0" rtlCol="0" fromWordArt="0" anchor="t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marL="0" marR="0" algn="ctr">
                                <a:lnSpc>
                                  <a:spcPct val="107000"/>
                                </a:lnSpc>
                                <a:spcBef>
                                  <a:spcPts val="0"/>
                                </a:spcBef>
                                <a:spcAft>
                                  <a:spcPts val="800"/>
                                </a:spcAft>
                              </a:pPr>
                              <a:r>
                                <a:rPr lang="en-US" sz="900" dirty="0">
                                  <a:solidFill>
                                    <a:srgbClr val="FFC000"/>
                                  </a:solidFill>
                                  <a:effectLst/>
                                  <a:latin typeface="Arial Black" panose="020B0A04020102020204" pitchFamily="34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a:t>SGP</a:t>
                              </a:r>
                              <a:endParaRPr lang="en-US" sz="1100" dirty="0">
                                <a:effectLst/>
                                <a:latin typeface="Calibri" panose="020F0502020204030204" pitchFamily="34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endParaRPr>
                            </a:p>
                          </p:txBody>
                        </p:sp>
                      </p:grpSp>
                      <p:sp>
                        <p:nvSpPr>
                          <p:cNvPr id="86" name="Text Box 624">
                            <a:extLst>
                              <a:ext uri="{FF2B5EF4-FFF2-40B4-BE49-F238E27FC236}">
                                <a16:creationId xmlns:a16="http://schemas.microsoft.com/office/drawing/2014/main" id="{74442C82-682D-40CF-B960-8BA56C2E43D9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914269" y="3024747"/>
                            <a:ext cx="400050" cy="238125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noFill/>
                          </a:ln>
                        </p:spPr>
                        <p:txBody>
                          <a:bodyPr rot="0" spcFirstLastPara="0" vert="horz" wrap="square" lIns="91440" tIns="45720" rIns="91440" bIns="45720" numCol="1" spcCol="0" rtlCol="0" fromWordArt="0" anchor="t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marL="0" marR="0">
                              <a:lnSpc>
                                <a:spcPct val="107000"/>
                              </a:lnSpc>
                              <a:spcBef>
                                <a:spcPts val="0"/>
                              </a:spcBef>
                              <a:spcAft>
                                <a:spcPts val="800"/>
                              </a:spcAft>
                            </a:pPr>
                            <a:r>
                              <a:rPr lang="en-US" sz="800" b="1" dirty="0">
                                <a:effectLst/>
                                <a:latin typeface="Arial" panose="020B0604020202020204" pitchFamily="34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a:t>H</a:t>
                            </a:r>
                            <a:endParaRPr lang="en-US" sz="11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endParaRPr>
                          </a:p>
                        </p:txBody>
                      </p:sp>
                    </p:grpSp>
                    <p:sp>
                      <p:nvSpPr>
                        <p:cNvPr id="84" name="Text Box 623">
                          <a:extLst>
                            <a:ext uri="{FF2B5EF4-FFF2-40B4-BE49-F238E27FC236}">
                              <a16:creationId xmlns:a16="http://schemas.microsoft.com/office/drawing/2014/main" id="{C70C2370-F9E4-45FF-AA85-64A71034F89B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732596" y="3483033"/>
                          <a:ext cx="400050" cy="238125"/>
                        </a:xfrm>
                        <a:prstGeom prst="rect">
                          <a:avLst/>
                        </a:prstGeom>
                        <a:noFill/>
                        <a:ln w="6350">
                          <a:noFill/>
                        </a:ln>
                      </p:spPr>
                      <p:txBody>
                        <a:bodyPr rot="0" spcFirstLastPara="0" vert="horz" wrap="square" lIns="91440" tIns="45720" rIns="91440" bIns="45720" numCol="1" spcCol="0" rtlCol="0" fromWordArt="0" anchor="t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800" b="1" dirty="0"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82" name="Text Box 628">
                        <a:extLst>
                          <a:ext uri="{FF2B5EF4-FFF2-40B4-BE49-F238E27FC236}">
                            <a16:creationId xmlns:a16="http://schemas.microsoft.com/office/drawing/2014/main" id="{C1B576F6-6B5D-45EA-9433-BB70B75087D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3114376" y="2942344"/>
                        <a:ext cx="400050" cy="237490"/>
                      </a:xfrm>
                      <a:prstGeom prst="rect">
                        <a:avLst/>
                      </a:prstGeom>
                      <a:noFill/>
                      <a:ln w="6350">
                        <a:noFill/>
                      </a:ln>
                    </p:spPr>
                    <p:txBody>
                      <a:bodyPr rot="0" spcFirstLastPara="0" vert="horz" wrap="square" lIns="91440" tIns="45720" rIns="91440" bIns="45720" numCol="1" spcCol="0" rtlCol="0" fromWordArt="0" anchor="t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marL="0" marR="0">
                          <a:lnSpc>
                            <a:spcPct val="107000"/>
                          </a:lnSpc>
                          <a:spcBef>
                            <a:spcPts val="0"/>
                          </a:spcBef>
                          <a:spcAft>
                            <a:spcPts val="800"/>
                          </a:spcAft>
                        </a:pPr>
                        <a:r>
                          <a:rPr lang="en-US" sz="800" b="1" dirty="0"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2.6</a:t>
                        </a:r>
                        <a:endPara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80" name="Text Box 627">
                      <a:extLst>
                        <a:ext uri="{FF2B5EF4-FFF2-40B4-BE49-F238E27FC236}">
                          <a16:creationId xmlns:a16="http://schemas.microsoft.com/office/drawing/2014/main" id="{07DD9B7E-A343-4298-9536-4167EE21A8F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916613" y="3477056"/>
                      <a:ext cx="400050" cy="23749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78" name="Text Box 630">
                    <a:extLst>
                      <a:ext uri="{FF2B5EF4-FFF2-40B4-BE49-F238E27FC236}">
                        <a16:creationId xmlns:a16="http://schemas.microsoft.com/office/drawing/2014/main" id="{1ACF2B0B-FEA4-4BA3-A17A-F329F2A3CEDE}"/>
                      </a:ext>
                    </a:extLst>
                  </p:cNvPr>
                  <p:cNvSpPr txBox="1"/>
                  <p:nvPr/>
                </p:nvSpPr>
                <p:spPr>
                  <a:xfrm>
                    <a:off x="3313880" y="2892467"/>
                    <a:ext cx="400050" cy="237490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:r>
                      <a:rPr lang="en-US" sz="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4.5</a:t>
                    </a:r>
                    <a:endParaRPr lang="en-US" sz="1100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76" name="Text Box 612">
                  <a:extLst>
                    <a:ext uri="{FF2B5EF4-FFF2-40B4-BE49-F238E27FC236}">
                      <a16:creationId xmlns:a16="http://schemas.microsoft.com/office/drawing/2014/main" id="{D320EC9C-6517-4B6C-B276-D2EDBC2F707B}"/>
                    </a:ext>
                  </a:extLst>
                </p:cNvPr>
                <p:cNvSpPr txBox="1"/>
                <p:nvPr/>
              </p:nvSpPr>
              <p:spPr>
                <a:xfrm>
                  <a:off x="3220471" y="3448568"/>
                  <a:ext cx="400050" cy="237490"/>
                </a:xfrm>
                <a:prstGeom prst="rect">
                  <a:avLst/>
                </a:prstGeom>
                <a:noFill/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800" b="1" dirty="0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4.5</a:t>
                  </a:r>
                  <a:endParaRPr lang="en-US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4" name="Text Box 635">
                <a:extLst>
                  <a:ext uri="{FF2B5EF4-FFF2-40B4-BE49-F238E27FC236}">
                    <a16:creationId xmlns:a16="http://schemas.microsoft.com/office/drawing/2014/main" id="{3EDD6EE7-F1EB-4482-9B9B-EE061468D522}"/>
                  </a:ext>
                </a:extLst>
              </p:cNvPr>
              <p:cNvSpPr txBox="1"/>
              <p:nvPr/>
            </p:nvSpPr>
            <p:spPr>
              <a:xfrm>
                <a:off x="3619647" y="2718262"/>
                <a:ext cx="400050" cy="238112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800" b="1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8.5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72" name="Text Box 634">
              <a:extLst>
                <a:ext uri="{FF2B5EF4-FFF2-40B4-BE49-F238E27FC236}">
                  <a16:creationId xmlns:a16="http://schemas.microsoft.com/office/drawing/2014/main" id="{B8C0657A-62A1-41A3-AE1B-064975D428DB}"/>
                </a:ext>
              </a:extLst>
            </p:cNvPr>
            <p:cNvSpPr txBox="1"/>
            <p:nvPr/>
          </p:nvSpPr>
          <p:spPr>
            <a:xfrm>
              <a:off x="3433156" y="3408218"/>
              <a:ext cx="400050" cy="23749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800" b="1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8.5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876391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253321084bc877e6219647d3d603010e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d22a2e83e57c1c348b9d66ffe587db95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Kelly-TropicalCyclones-GRL-Sept2018-f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46C4BCAF-B29E-4B46-9A47-AE446EDE50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F04B8F-389F-431E-84C0-63B42593D128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8b00cf3-a6ce-40de-8923-f140beb786e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3731</TotalTime>
  <Words>288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Kelly-TropicalCyclones-GRL-Sept2018-f</dc:title>
  <dc:creator>JOvink</dc:creator>
  <dc:description/>
  <cp:lastModifiedBy>T Phillips</cp:lastModifiedBy>
  <cp:revision>217</cp:revision>
  <cp:lastPrinted>2017-02-14T23:42:19Z</cp:lastPrinted>
  <dcterms:created xsi:type="dcterms:W3CDTF">2013-02-22T17:42:48Z</dcterms:created>
  <dcterms:modified xsi:type="dcterms:W3CDTF">2019-01-09T19:45:14Z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Kelly-TropicalCyclones-GRL-Sept2018-f</vt:lpwstr>
  </property>
  <property fmtid="{D5CDD505-2E9C-101B-9397-08002B2CF9AE}" pid="8" name="SlideDescription">
    <vt:lpwstr/>
  </property>
</Properties>
</file>