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059" y="5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8C635-491E-40DA-96A4-343B0A33D7A1}" type="datetimeFigureOut">
              <a:rPr lang="en-US" smtClean="0"/>
              <a:t>2/10/2020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07FB99-0D2D-4B66-A46E-843C6794F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6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07FB99-0D2D-4B66-A46E-843C6794F4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36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66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66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0066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48400" y="18855"/>
            <a:ext cx="7447198" cy="9036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0066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9742" y="1050027"/>
            <a:ext cx="4380230" cy="34639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78746" y="708660"/>
            <a:ext cx="8836654" cy="5857373"/>
          </a:xfrm>
          <a:prstGeom prst="rect">
            <a:avLst/>
          </a:prstGeom>
        </p:spPr>
        <p:txBody>
          <a:bodyPr vert="horz" wrap="square" lIns="0" tIns="12065" rIns="0" bIns="0" numCol="1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solidFill>
                  <a:srgbClr val="006600"/>
                </a:solidFill>
                <a:latin typeface="Calibri"/>
                <a:cs typeface="Calibri"/>
              </a:rPr>
              <a:t>Objective</a:t>
            </a:r>
            <a:endParaRPr lang="en-US" sz="1600" dirty="0">
              <a:cs typeface="Calibri"/>
            </a:endParaRPr>
          </a:p>
          <a:p>
            <a:pPr marL="361315" marR="1245235" lvl="1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61315" algn="l"/>
                <a:tab pos="361950" algn="l"/>
              </a:tabLst>
            </a:pPr>
            <a:r>
              <a:rPr lang="en-US" sz="1400" dirty="0"/>
              <a:t>Results from the Marine Ice Sheet-Ocean Model Inter-</a:t>
            </a:r>
            <a:br>
              <a:rPr lang="en-US" sz="1400" dirty="0"/>
            </a:br>
            <a:r>
              <a:rPr lang="en-US" sz="1400" dirty="0"/>
              <a:t>comparison Project (MISOMIP) suggest that ocean models with</a:t>
            </a:r>
            <a:br>
              <a:rPr lang="en-US" sz="1400" dirty="0"/>
            </a:br>
            <a:r>
              <a:rPr lang="en-US" sz="1400" dirty="0"/>
              <a:t>different vertical </a:t>
            </a:r>
            <a:r>
              <a:rPr lang="en-US" sz="1400" dirty="0" err="1"/>
              <a:t>discretizations</a:t>
            </a:r>
            <a:r>
              <a:rPr lang="en-US" sz="1400" dirty="0"/>
              <a:t> produce significantly different</a:t>
            </a:r>
            <a:br>
              <a:rPr lang="en-US" sz="1400" dirty="0"/>
            </a:br>
            <a:r>
              <a:rPr lang="en-US" sz="1400" dirty="0"/>
              <a:t>melt rates in idealized simulations of the cavities under ice</a:t>
            </a:r>
            <a:br>
              <a:rPr lang="en-US" sz="1400" dirty="0"/>
            </a:br>
            <a:r>
              <a:rPr lang="en-US" sz="1400" dirty="0"/>
              <a:t>shelves.</a:t>
            </a:r>
            <a:endParaRPr lang="en-US" sz="1600" dirty="0">
              <a:cs typeface="Calibri"/>
            </a:endParaRPr>
          </a:p>
          <a:p>
            <a:pPr marL="361315" marR="1245235" lvl="1" indent="-287020">
              <a:lnSpc>
                <a:spcPct val="100000"/>
              </a:lnSpc>
              <a:spcBef>
                <a:spcPts val="5"/>
              </a:spcBef>
              <a:spcAft>
                <a:spcPts val="600"/>
              </a:spcAft>
              <a:buFont typeface="Arial"/>
              <a:buChar char="•"/>
              <a:tabLst>
                <a:tab pos="361315" algn="l"/>
                <a:tab pos="361950" algn="l"/>
              </a:tabLst>
            </a:pPr>
            <a:r>
              <a:rPr lang="en-US" sz="1400" dirty="0"/>
              <a:t>Using three models that participated in  MISOMIP, this work</a:t>
            </a:r>
            <a:br>
              <a:rPr lang="en-US" sz="1400" dirty="0"/>
            </a:br>
            <a:r>
              <a:rPr lang="en-US" sz="1400" dirty="0"/>
              <a:t>explores the relevant differences in vertical resolution and</a:t>
            </a:r>
            <a:br>
              <a:rPr lang="en-US" sz="1400" dirty="0"/>
            </a:br>
            <a:r>
              <a:rPr lang="en-US" sz="1400" dirty="0"/>
              <a:t>boundary-layer parameterization that explain these differences.</a:t>
            </a:r>
            <a:endParaRPr lang="en-US" sz="1400" dirty="0">
              <a:latin typeface="Calibri"/>
              <a:cs typeface="Calibri"/>
            </a:endParaRPr>
          </a:p>
          <a:p>
            <a:pPr marL="12700">
              <a:lnSpc>
                <a:spcPts val="1910"/>
              </a:lnSpc>
            </a:pPr>
            <a:r>
              <a:rPr sz="1600" b="1" spc="-10" dirty="0">
                <a:solidFill>
                  <a:srgbClr val="00673E"/>
                </a:solidFill>
                <a:latin typeface="Calibri"/>
                <a:cs typeface="Calibri"/>
              </a:rPr>
              <a:t>New </a:t>
            </a:r>
            <a:r>
              <a:rPr sz="1600" b="1" spc="-5" dirty="0">
                <a:solidFill>
                  <a:srgbClr val="00673E"/>
                </a:solidFill>
                <a:latin typeface="Calibri"/>
                <a:cs typeface="Calibri"/>
              </a:rPr>
              <a:t>Science</a:t>
            </a:r>
            <a:endParaRPr lang="en-US" sz="1600" dirty="0">
              <a:cs typeface="Calibri"/>
            </a:endParaRPr>
          </a:p>
          <a:p>
            <a:pPr marL="361315" marR="1245235" lvl="1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61315" algn="l"/>
                <a:tab pos="361950" algn="l"/>
              </a:tabLst>
            </a:pPr>
            <a:r>
              <a:rPr lang="en-US" sz="1400" dirty="0">
                <a:cs typeface="Calibri"/>
              </a:rPr>
              <a:t>Models with high vertical resolution near the ice-ocean</a:t>
            </a:r>
            <a:br>
              <a:rPr lang="en-US" sz="1400" dirty="0">
                <a:cs typeface="Calibri"/>
              </a:rPr>
            </a:br>
            <a:r>
              <a:rPr lang="en-US" sz="1400" dirty="0">
                <a:cs typeface="Calibri"/>
              </a:rPr>
              <a:t>boundary are shown to produce a thin boundary layer and low</a:t>
            </a:r>
            <a:br>
              <a:rPr lang="en-US" sz="1400" dirty="0">
                <a:cs typeface="Calibri"/>
              </a:rPr>
            </a:br>
            <a:r>
              <a:rPr lang="en-US" sz="1400" dirty="0">
                <a:cs typeface="Calibri"/>
              </a:rPr>
              <a:t>melt rates unless the model explicitly attempts to thicken the</a:t>
            </a:r>
            <a:br>
              <a:rPr lang="en-US" sz="1400" dirty="0">
                <a:cs typeface="Calibri"/>
              </a:rPr>
            </a:br>
            <a:r>
              <a:rPr lang="en-US" sz="1400" dirty="0">
                <a:cs typeface="Calibri"/>
              </a:rPr>
              <a:t>boundary layer.</a:t>
            </a:r>
            <a:endParaRPr lang="en-US" sz="1600" dirty="0">
              <a:cs typeface="Calibri"/>
            </a:endParaRPr>
          </a:p>
          <a:p>
            <a:pPr marL="361315" marR="1245235" lvl="1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61315" algn="l"/>
                <a:tab pos="361950" algn="l"/>
              </a:tabLst>
            </a:pPr>
            <a:r>
              <a:rPr lang="en-US" sz="1400" dirty="0">
                <a:cs typeface="Calibri"/>
              </a:rPr>
              <a:t>With current boundary-layer parameterizations, a melt rate </a:t>
            </a:r>
            <a:br>
              <a:rPr lang="en-US" sz="1400" dirty="0">
                <a:cs typeface="Calibri"/>
              </a:rPr>
            </a:br>
            <a:r>
              <a:rPr lang="en-US" sz="1400" dirty="0">
                <a:cs typeface="Calibri"/>
              </a:rPr>
              <a:t>independent of vertical resolution can only be achieved by </a:t>
            </a:r>
            <a:br>
              <a:rPr lang="en-US" sz="1400" dirty="0">
                <a:cs typeface="Calibri"/>
              </a:rPr>
            </a:br>
            <a:r>
              <a:rPr lang="en-US" sz="1400" dirty="0">
                <a:cs typeface="Calibri"/>
              </a:rPr>
              <a:t>fixing the thickness of the boundary layer to a constant value, </a:t>
            </a:r>
            <a:br>
              <a:rPr lang="en-US" sz="1400" dirty="0">
                <a:cs typeface="Calibri"/>
              </a:rPr>
            </a:br>
            <a:r>
              <a:rPr lang="en-US" sz="1400" dirty="0">
                <a:cs typeface="Calibri"/>
              </a:rPr>
              <a:t>independent of resolution.</a:t>
            </a:r>
          </a:p>
          <a:p>
            <a:pPr marL="361315" marR="1245235" lvl="1" indent="-287020">
              <a:lnSpc>
                <a:spcPct val="100000"/>
              </a:lnSpc>
              <a:spcBef>
                <a:spcPts val="5"/>
              </a:spcBef>
              <a:spcAft>
                <a:spcPts val="600"/>
              </a:spcAft>
              <a:buFont typeface="Arial"/>
              <a:buChar char="•"/>
              <a:tabLst>
                <a:tab pos="361315" algn="l"/>
                <a:tab pos="361950" algn="l"/>
              </a:tabLst>
            </a:pPr>
            <a:r>
              <a:rPr lang="en-US" sz="1400" dirty="0">
                <a:cs typeface="Calibri"/>
              </a:rPr>
              <a:t>However, the behavior of the boundary layer is not known to a </a:t>
            </a:r>
            <a:br>
              <a:rPr lang="en-US" sz="1400" dirty="0">
                <a:cs typeface="Calibri"/>
              </a:rPr>
            </a:br>
            <a:r>
              <a:rPr lang="en-US" sz="1400" dirty="0">
                <a:cs typeface="Calibri"/>
              </a:rPr>
              <a:t>degree that this thickness can be determined from the resolved</a:t>
            </a:r>
            <a:br>
              <a:rPr lang="en-US" sz="1400" dirty="0">
                <a:cs typeface="Calibri"/>
              </a:rPr>
            </a:br>
            <a:r>
              <a:rPr lang="en-US" sz="1400" dirty="0">
                <a:cs typeface="Calibri"/>
              </a:rPr>
              <a:t> model physics.</a:t>
            </a:r>
            <a:endParaRPr sz="1550" dirty="0">
              <a:latin typeface="Times New Roman"/>
              <a:cs typeface="Times New Roman"/>
            </a:endParaRPr>
          </a:p>
          <a:p>
            <a:pPr marL="74295">
              <a:lnSpc>
                <a:spcPct val="100000"/>
              </a:lnSpc>
              <a:spcBef>
                <a:spcPts val="5"/>
              </a:spcBef>
            </a:pPr>
            <a:r>
              <a:rPr sz="1600" b="1" spc="-5" dirty="0">
                <a:solidFill>
                  <a:srgbClr val="00673E"/>
                </a:solidFill>
                <a:latin typeface="Calibri"/>
                <a:cs typeface="Calibri"/>
              </a:rPr>
              <a:t>Significance</a:t>
            </a:r>
            <a:endParaRPr sz="1600" dirty="0">
              <a:latin typeface="Calibri"/>
              <a:cs typeface="Calibri"/>
            </a:endParaRPr>
          </a:p>
          <a:p>
            <a:pPr marL="361315" marR="1245235" lvl="1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61315" algn="l"/>
                <a:tab pos="361950" algn="l"/>
              </a:tabLst>
            </a:pPr>
            <a:r>
              <a:rPr lang="en-US" sz="1400" spc="-5" dirty="0">
                <a:cs typeface="Calibri"/>
              </a:rPr>
              <a:t>Current parameterizations of boundary-layer physics likely need </a:t>
            </a:r>
            <a:br>
              <a:rPr lang="en-US" sz="1400" spc="-5" dirty="0">
                <a:cs typeface="Calibri"/>
              </a:rPr>
            </a:br>
            <a:r>
              <a:rPr lang="en-US" sz="1400" spc="-5" dirty="0">
                <a:cs typeface="Calibri"/>
              </a:rPr>
              <a:t>to be updated or replaced based on observations and high-</a:t>
            </a:r>
            <a:br>
              <a:rPr lang="en-US" sz="1400" spc="-5" dirty="0">
                <a:cs typeface="Calibri"/>
              </a:rPr>
            </a:br>
            <a:r>
              <a:rPr lang="en-US" sz="1400" spc="-5" dirty="0">
                <a:cs typeface="Calibri"/>
              </a:rPr>
              <a:t>resolution process modeling if ocean models are to produce</a:t>
            </a:r>
            <a:br>
              <a:rPr lang="en-US" sz="1400" spc="-5" dirty="0">
                <a:cs typeface="Calibri"/>
              </a:rPr>
            </a:br>
            <a:r>
              <a:rPr lang="en-US" sz="1400" spc="-5" dirty="0">
                <a:cs typeface="Calibri"/>
              </a:rPr>
              <a:t>robust, reliable estimates of ice-shelf melting.</a:t>
            </a:r>
            <a:endParaRPr lang="en-US" sz="1400" dirty="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8600" y="222304"/>
            <a:ext cx="8733796" cy="335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en-US" sz="2100" dirty="0"/>
              <a:t>Choice of vertical coordinates impacts ice-shelf basal melting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3997325-0F7A-470E-97FD-A62AFDAD79B1}"/>
              </a:ext>
            </a:extLst>
          </p:cNvPr>
          <p:cNvSpPr/>
          <p:nvPr/>
        </p:nvSpPr>
        <p:spPr>
          <a:xfrm>
            <a:off x="5029200" y="3657600"/>
            <a:ext cx="39331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The representation of ocean temperature in the ocean cavity under an ice shelf in three ocean models (ROMS, COCO and MPAS-Ocean) with different vertical coordinates and boundary-layer parameterizations.  The inset shows that melt water with colder temperature is distributed over significantly different thicknesses in the models.</a:t>
            </a:r>
          </a:p>
        </p:txBody>
      </p:sp>
      <p:pic>
        <p:nvPicPr>
          <p:cNvPr id="5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F34DD933-056D-4EB3-AB86-C6E1762BD3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408" y="838201"/>
            <a:ext cx="3833421" cy="2744948"/>
          </a:xfrm>
          <a:prstGeom prst="rect">
            <a:avLst/>
          </a:prstGeom>
        </p:spPr>
      </p:pic>
      <p:pic>
        <p:nvPicPr>
          <p:cNvPr id="7" name="Picture 6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F6D419D2-D9D4-43CF-838A-E8F800EDE3C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89" b="68889"/>
          <a:stretch/>
        </p:blipFill>
        <p:spPr>
          <a:xfrm>
            <a:off x="5172993" y="4985602"/>
            <a:ext cx="3605030" cy="58748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32C03F1-B517-42CF-9F2D-4A97EA95840B}"/>
              </a:ext>
            </a:extLst>
          </p:cNvPr>
          <p:cNvSpPr/>
          <p:nvPr/>
        </p:nvSpPr>
        <p:spPr>
          <a:xfrm>
            <a:off x="5035617" y="5720500"/>
            <a:ext cx="3879783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80">
              <a:lnSpc>
                <a:spcPct val="100000"/>
              </a:lnSpc>
              <a:spcBef>
                <a:spcPts val="600"/>
              </a:spcBef>
            </a:pPr>
            <a:r>
              <a:rPr lang="en-US" sz="1050" dirty="0">
                <a:latin typeface="Arial Black"/>
                <a:cs typeface="Arial Black"/>
              </a:rPr>
              <a:t>Citation - </a:t>
            </a:r>
            <a:r>
              <a:rPr lang="en-US" sz="1050" spc="-5" dirty="0" err="1">
                <a:latin typeface="Arial"/>
                <a:cs typeface="Arial"/>
              </a:rPr>
              <a:t>Gwyther</a:t>
            </a:r>
            <a:r>
              <a:rPr lang="en-US" sz="1050" spc="-5" dirty="0">
                <a:latin typeface="Arial"/>
                <a:cs typeface="Arial"/>
              </a:rPr>
              <a:t>, D. E., K. </a:t>
            </a:r>
            <a:r>
              <a:rPr lang="en-US" sz="1050" spc="-5" dirty="0" err="1">
                <a:latin typeface="Arial"/>
                <a:cs typeface="Arial"/>
              </a:rPr>
              <a:t>Kusahara</a:t>
            </a:r>
            <a:r>
              <a:rPr lang="en-US" sz="1050" spc="-5" dirty="0">
                <a:latin typeface="Arial"/>
                <a:cs typeface="Arial"/>
              </a:rPr>
              <a:t>, X. S. Asay-Davis, M. S. Dinniman, and B. K. Galton-</a:t>
            </a:r>
            <a:r>
              <a:rPr lang="en-US" sz="1050" spc="-5" dirty="0" err="1">
                <a:latin typeface="Arial"/>
                <a:cs typeface="Arial"/>
              </a:rPr>
              <a:t>Fenzi</a:t>
            </a:r>
            <a:r>
              <a:rPr lang="en-US" sz="1050" spc="-5" dirty="0">
                <a:latin typeface="Arial"/>
                <a:cs typeface="Arial"/>
              </a:rPr>
              <a:t>. “Vertical Processes and Resolution Impact Ice Shelf Basal Melting: A Multi-Model Study.” Ocean Modelling, January 20, 2020, 101569. https://doi.org/10.1016/j.ocemod.2020.101569.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338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Times New Roman</vt:lpstr>
      <vt:lpstr>Office Theme</vt:lpstr>
      <vt:lpstr>Choice of vertical coordinates impacts ice-shelf basal melting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Analysis Reveals Accelerating Plant Growth</dc:title>
  <cp:lastModifiedBy>Xylar Asay-Davis</cp:lastModifiedBy>
  <cp:revision>12</cp:revision>
  <dcterms:created xsi:type="dcterms:W3CDTF">2018-11-26T19:13:08Z</dcterms:created>
  <dcterms:modified xsi:type="dcterms:W3CDTF">2020-02-10T20:58:27Z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2017-04-20T00:00:00Z</vt:filetime>
  </property>
  <property fmtid="{D5CDD505-2E9C-101B-9397-08002B2CF9AE}" pid="3" name="LastSaved">
    <vt:filetime>2018-11-26T00:00:00Z</vt:filetime>
  </property>
</Properties>
</file>