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32B2-1A79-436D-970E-85E6DB2EF28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E5875-B4D2-4E80-810D-AE67F3ECF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smtClean="0"/>
              <a:t>https://www.pnnl.gov/science/highlights/highlights.asp?division=749  </a:t>
            </a:r>
            <a:endParaRPr lang="en-US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1649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108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4/19/2017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7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1" y="1524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Hope for Constraining Aerosol Effects on Clouds</a:t>
            </a:r>
            <a:endParaRPr lang="en-US" sz="28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799" y="6227802"/>
            <a:ext cx="8610601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000" dirty="0" err="1" smtClean="0"/>
              <a:t>Gryspeerdt</a:t>
            </a:r>
            <a:r>
              <a:rPr lang="en-US" sz="1000" dirty="0" smtClean="0"/>
              <a:t> E, J </a:t>
            </a:r>
            <a:r>
              <a:rPr lang="en-US" sz="1000" dirty="0" err="1" smtClean="0"/>
              <a:t>Quaas</a:t>
            </a:r>
            <a:r>
              <a:rPr lang="en-US" sz="1000" dirty="0" smtClean="0"/>
              <a:t>, S </a:t>
            </a:r>
            <a:r>
              <a:rPr lang="en-US" sz="1000" dirty="0" err="1"/>
              <a:t>Ferrachat</a:t>
            </a:r>
            <a:r>
              <a:rPr lang="en-US" sz="1000" dirty="0"/>
              <a:t>, </a:t>
            </a:r>
            <a:r>
              <a:rPr lang="en-US" sz="1000" dirty="0" smtClean="0"/>
              <a:t>A </a:t>
            </a:r>
            <a:r>
              <a:rPr lang="en-US" sz="1000" dirty="0" err="1" smtClean="0"/>
              <a:t>Gettelman</a:t>
            </a:r>
            <a:r>
              <a:rPr lang="en-US" sz="1000" dirty="0" smtClean="0"/>
              <a:t>, S </a:t>
            </a:r>
            <a:r>
              <a:rPr lang="en-US" sz="1000" dirty="0"/>
              <a:t>Ghan, </a:t>
            </a:r>
            <a:r>
              <a:rPr lang="en-US" sz="1000" dirty="0" smtClean="0"/>
              <a:t>U </a:t>
            </a:r>
            <a:r>
              <a:rPr lang="en-US" sz="1000" dirty="0" err="1"/>
              <a:t>Lohmann</a:t>
            </a:r>
            <a:r>
              <a:rPr lang="en-US" sz="1000" dirty="0"/>
              <a:t>, </a:t>
            </a:r>
            <a:r>
              <a:rPr lang="en-US" sz="1000" dirty="0" smtClean="0"/>
              <a:t>H </a:t>
            </a:r>
            <a:r>
              <a:rPr lang="en-US" sz="1000" dirty="0"/>
              <a:t>Morrison, </a:t>
            </a:r>
            <a:r>
              <a:rPr lang="en-US" sz="1000" dirty="0" smtClean="0"/>
              <a:t>D </a:t>
            </a:r>
            <a:r>
              <a:rPr lang="en-US" sz="1000" dirty="0" err="1"/>
              <a:t>Neubauer</a:t>
            </a:r>
            <a:r>
              <a:rPr lang="en-US" sz="1000" dirty="0"/>
              <a:t>, </a:t>
            </a:r>
            <a:r>
              <a:rPr lang="en-US" sz="1000" dirty="0" smtClean="0"/>
              <a:t>DG </a:t>
            </a:r>
            <a:r>
              <a:rPr lang="en-US" sz="1000" dirty="0"/>
              <a:t>Partridge, </a:t>
            </a:r>
            <a:r>
              <a:rPr lang="en-US" sz="1000" dirty="0" smtClean="0"/>
              <a:t>P </a:t>
            </a:r>
            <a:r>
              <a:rPr lang="en-US" sz="1000" dirty="0" err="1"/>
              <a:t>Stier</a:t>
            </a:r>
            <a:r>
              <a:rPr lang="en-US" sz="1000" dirty="0"/>
              <a:t>, </a:t>
            </a:r>
            <a:r>
              <a:rPr lang="en-US" sz="1000" dirty="0" smtClean="0"/>
              <a:t>T </a:t>
            </a:r>
            <a:r>
              <a:rPr lang="en-US" sz="1000" dirty="0" err="1"/>
              <a:t>Takemura</a:t>
            </a:r>
            <a:r>
              <a:rPr lang="en-US" sz="1000" dirty="0"/>
              <a:t>, </a:t>
            </a:r>
            <a:r>
              <a:rPr lang="en-US" sz="1000" dirty="0" smtClean="0"/>
              <a:t>H Wang</a:t>
            </a:r>
            <a:r>
              <a:rPr lang="en-US" sz="1000" dirty="0"/>
              <a:t>, </a:t>
            </a:r>
            <a:r>
              <a:rPr lang="en-US" sz="1000" dirty="0" smtClean="0"/>
              <a:t>M Wang</a:t>
            </a:r>
            <a:r>
              <a:rPr lang="en-US" sz="1000" dirty="0"/>
              <a:t>, and </a:t>
            </a:r>
            <a:r>
              <a:rPr lang="en-US" sz="1000" dirty="0" smtClean="0"/>
              <a:t>K Zhang. 2017. “</a:t>
            </a:r>
            <a:r>
              <a:rPr lang="en-US" sz="1000" dirty="0"/>
              <a:t>Constraining the Instantaneous Aerosol Influence on Cloud Albedo.” </a:t>
            </a:r>
            <a:r>
              <a:rPr lang="en-US" sz="1000" i="1" dirty="0"/>
              <a:t>Proceedings of the National Academy of Sciences</a:t>
            </a:r>
            <a:r>
              <a:rPr lang="en-US" sz="1000" dirty="0"/>
              <a:t>, </a:t>
            </a:r>
            <a:r>
              <a:rPr lang="en-US" sz="1000" dirty="0" smtClean="0"/>
              <a:t>early edition: April 24, 2017. </a:t>
            </a:r>
            <a:br>
              <a:rPr lang="en-US" sz="1000" dirty="0" smtClean="0"/>
            </a:br>
            <a:r>
              <a:rPr lang="en-US" sz="1000" dirty="0" smtClean="0"/>
              <a:t>DOI</a:t>
            </a:r>
            <a:r>
              <a:rPr lang="en-US" sz="1000" dirty="0"/>
              <a:t>: </a:t>
            </a:r>
            <a:r>
              <a:rPr lang="en-US" sz="1000" dirty="0" smtClean="0"/>
              <a:t>10.1073/pnas.1617765114</a:t>
            </a:r>
            <a:endParaRPr lang="en-US" sz="1000" dirty="0"/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419600" y="3291405"/>
            <a:ext cx="4572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Joint histograms for present day (PD), preindustrial era (PI), and the difference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660" y="731222"/>
            <a:ext cx="3992334" cy="53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800" b="1" dirty="0"/>
              <a:t>Objective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Use present-day variability in clouds and aerosol to constrain the cloud response to aerosol increases since the preindustrial era</a:t>
            </a:r>
            <a:endParaRPr lang="en-US" altLang="en-US" sz="1600" dirty="0"/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 smtClean="0"/>
              <a:t>Approach</a:t>
            </a:r>
            <a:endParaRPr lang="en-US" altLang="en-US" sz="1600" b="1" dirty="0"/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Perform simulations with and without anthropogenic aerosol emissions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Form joint histograms of cloud droplet number and cloud condensation nuclei (CCN) number for both simulations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 smtClean="0"/>
              <a:t>Compare the cloud droplet number change with that estimated from the present-day joint histogram and change in CCN number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1800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altLang="en-US" sz="1600" dirty="0"/>
              <a:t>Good agreement suggests the present-day histogram can be used to constrain the estimate of human-caused aerosol effects on </a:t>
            </a:r>
            <a:r>
              <a:rPr lang="en-US" altLang="en-US" sz="1600" dirty="0" smtClean="0"/>
              <a:t>clouds</a:t>
            </a:r>
            <a:endParaRPr lang="en-US" alt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19597" y="673195"/>
            <a:ext cx="4343400" cy="2635405"/>
            <a:chOff x="4853015" y="1295400"/>
            <a:chExt cx="3909985" cy="21782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297" y="1641088"/>
              <a:ext cx="3412703" cy="9506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721" y="1295400"/>
              <a:ext cx="3275279" cy="2880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0297" y="2667000"/>
              <a:ext cx="3366895" cy="8066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3015" y="1600200"/>
              <a:ext cx="480985" cy="92183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638800" y="3814625"/>
            <a:ext cx="1790700" cy="1524000"/>
            <a:chOff x="6400800" y="3962400"/>
            <a:chExt cx="723900" cy="6731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0" y="3962400"/>
              <a:ext cx="685800" cy="457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9400" y="4419600"/>
              <a:ext cx="495300" cy="215900"/>
            </a:xfrm>
            <a:prstGeom prst="rect">
              <a:avLst/>
            </a:prstGeom>
          </p:spPr>
        </p:pic>
      </p:grp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419598" y="5315061"/>
            <a:ext cx="45720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Cloud droplet number diagnosed from the PD joint histogram and PD-PI change compared with PD-PI change in droplet number</a:t>
            </a:r>
          </a:p>
        </p:txBody>
      </p:sp>
    </p:spTree>
    <p:extLst>
      <p:ext uri="{BB962C8B-B14F-4D97-AF65-F5344CB8AC3E}">
        <p14:creationId xmlns:p14="http://schemas.microsoft.com/office/powerpoint/2010/main" val="10589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EMBARGOED-Gryspeerdt-Ghan-CloudAerosol-PNAS-March2017f</Presentation>
    <Funding xmlns="98b00cf3-a6ce-40de-8923-f140beb786e9">RGCM (EaSM)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7EA9C7-05AE-4C50-B40B-A0F7A2331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D4A42C-31C1-4AFD-BD15-0FFD157DA561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98b00cf3-a6ce-40de-8923-f140beb786e9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21566</TotalTime>
  <Words>203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EMBARGOED-Gryspeerdt-Ghan-CloudAerosol-PNAS-March2017f</dc:title>
  <dc:creator>Steve.Ghan@pnnl.gov</dc:creator>
  <cp:lastModifiedBy>JOvink</cp:lastModifiedBy>
  <cp:revision>133</cp:revision>
  <cp:lastPrinted>2011-05-11T17:30:12Z</cp:lastPrinted>
  <dcterms:created xsi:type="dcterms:W3CDTF">2014-01-03T21:30:52Z</dcterms:created>
  <dcterms:modified xsi:type="dcterms:W3CDTF">2017-04-19T22:02:01Z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0x010100A22E315B1F3C42B49A0E90D2F9AB5AB100A3ADA40348D53C4EA114B46FA9468BEB</vt:lpwstr>
  </property>
  <property fmtid="{D5CDD505-2E9C-101B-9397-08002B2CF9AE}" pid="7" name="ContentType">
    <vt:lpwstr>Slide</vt:lpwstr>
  </property>
  <property fmtid="{D5CDD505-2E9C-101B-9397-08002B2CF9AE}" pid="8" name="Presentation">
    <vt:lpwstr>EMBARGOED-Gryspeerdt-Ghan-CloudAerosol-PNAS-March2017f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