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65"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D9"/>
    <a:srgbClr val="FAF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12" autoAdjust="0"/>
    <p:restoredTop sz="82574"/>
  </p:normalViewPr>
  <p:slideViewPr>
    <p:cSldViewPr>
      <p:cViewPr varScale="1">
        <p:scale>
          <a:sx n="162" d="100"/>
          <a:sy n="162" d="100"/>
        </p:scale>
        <p:origin x="116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e, Shaocheng" userId="b92f5369-f3db-447b-9b48-c8ca994cf226" providerId="ADAL" clId="{1C6ACE8A-AD78-9E44-BB0F-3411F1B60953}"/>
    <pc:docChg chg="undo custSel modSld">
      <pc:chgData name="Xie, Shaocheng" userId="b92f5369-f3db-447b-9b48-c8ca994cf226" providerId="ADAL" clId="{1C6ACE8A-AD78-9E44-BB0F-3411F1B60953}" dt="2018-10-12T01:05:44.404" v="2188" actId="14100"/>
      <pc:docMkLst>
        <pc:docMk/>
      </pc:docMkLst>
      <pc:sldChg chg="addSp delSp modSp modNotes modNotesTx">
        <pc:chgData name="Xie, Shaocheng" userId="b92f5369-f3db-447b-9b48-c8ca994cf226" providerId="ADAL" clId="{1C6ACE8A-AD78-9E44-BB0F-3411F1B60953}" dt="2018-10-12T01:05:44.404" v="2188" actId="14100"/>
        <pc:sldMkLst>
          <pc:docMk/>
          <pc:sldMk cId="0" sldId="265"/>
        </pc:sldMkLst>
        <pc:spChg chg="mod">
          <ac:chgData name="Xie, Shaocheng" userId="b92f5369-f3db-447b-9b48-c8ca994cf226" providerId="ADAL" clId="{1C6ACE8A-AD78-9E44-BB0F-3411F1B60953}" dt="2018-10-12T01:05:28.961" v="2187" actId="1037"/>
          <ac:spMkLst>
            <pc:docMk/>
            <pc:sldMk cId="0" sldId="265"/>
            <ac:spMk id="23" creationId="{C6F50AC0-582C-3F4F-A066-59C0AAABADF1}"/>
          </ac:spMkLst>
        </pc:spChg>
        <pc:spChg chg="add mod">
          <ac:chgData name="Xie, Shaocheng" userId="b92f5369-f3db-447b-9b48-c8ca994cf226" providerId="ADAL" clId="{1C6ACE8A-AD78-9E44-BB0F-3411F1B60953}" dt="2018-10-12T00:53:00.065" v="2037" actId="164"/>
          <ac:spMkLst>
            <pc:docMk/>
            <pc:sldMk cId="0" sldId="265"/>
            <ac:spMk id="30" creationId="{AF9118E8-5645-9445-ACB7-106A114A3972}"/>
          </ac:spMkLst>
        </pc:spChg>
        <pc:spChg chg="add mod">
          <ac:chgData name="Xie, Shaocheng" userId="b92f5369-f3db-447b-9b48-c8ca994cf226" providerId="ADAL" clId="{1C6ACE8A-AD78-9E44-BB0F-3411F1B60953}" dt="2018-10-12T00:53:00.065" v="2037" actId="164"/>
          <ac:spMkLst>
            <pc:docMk/>
            <pc:sldMk cId="0" sldId="265"/>
            <ac:spMk id="31" creationId="{6AFFE4C7-E2B7-2E41-836D-DD12B13E5820}"/>
          </ac:spMkLst>
        </pc:spChg>
        <pc:spChg chg="add mod">
          <ac:chgData name="Xie, Shaocheng" userId="b92f5369-f3db-447b-9b48-c8ca994cf226" providerId="ADAL" clId="{1C6ACE8A-AD78-9E44-BB0F-3411F1B60953}" dt="2018-10-12T00:53:00.065" v="2037" actId="164"/>
          <ac:spMkLst>
            <pc:docMk/>
            <pc:sldMk cId="0" sldId="265"/>
            <ac:spMk id="32" creationId="{0DCE2BA4-475E-9649-B547-59D5E7149A72}"/>
          </ac:spMkLst>
        </pc:spChg>
        <pc:spChg chg="add mod">
          <ac:chgData name="Xie, Shaocheng" userId="b92f5369-f3db-447b-9b48-c8ca994cf226" providerId="ADAL" clId="{1C6ACE8A-AD78-9E44-BB0F-3411F1B60953}" dt="2018-10-12T00:53:00.065" v="2037" actId="164"/>
          <ac:spMkLst>
            <pc:docMk/>
            <pc:sldMk cId="0" sldId="265"/>
            <ac:spMk id="33" creationId="{5C320914-AE30-3744-B93A-2A1D358F9D8B}"/>
          </ac:spMkLst>
        </pc:spChg>
        <pc:spChg chg="add mod">
          <ac:chgData name="Xie, Shaocheng" userId="b92f5369-f3db-447b-9b48-c8ca994cf226" providerId="ADAL" clId="{1C6ACE8A-AD78-9E44-BB0F-3411F1B60953}" dt="2018-10-12T00:53:00.065" v="2037" actId="164"/>
          <ac:spMkLst>
            <pc:docMk/>
            <pc:sldMk cId="0" sldId="265"/>
            <ac:spMk id="34" creationId="{DFE4A94B-7FF7-364D-9DEB-DB1653588AA7}"/>
          </ac:spMkLst>
        </pc:spChg>
        <pc:spChg chg="mod">
          <ac:chgData name="Xie, Shaocheng" userId="b92f5369-f3db-447b-9b48-c8ca994cf226" providerId="ADAL" clId="{1C6ACE8A-AD78-9E44-BB0F-3411F1B60953}" dt="2018-10-12T00:55:28.618" v="2079" actId="14100"/>
          <ac:spMkLst>
            <pc:docMk/>
            <pc:sldMk cId="0" sldId="265"/>
            <ac:spMk id="6146" creationId="{00000000-0000-0000-0000-000000000000}"/>
          </ac:spMkLst>
        </pc:spChg>
        <pc:spChg chg="mod">
          <ac:chgData name="Xie, Shaocheng" userId="b92f5369-f3db-447b-9b48-c8ca994cf226" providerId="ADAL" clId="{1C6ACE8A-AD78-9E44-BB0F-3411F1B60953}" dt="2018-10-11T23:22:27.387" v="147" actId="20577"/>
          <ac:spMkLst>
            <pc:docMk/>
            <pc:sldMk cId="0" sldId="265"/>
            <ac:spMk id="15362" creationId="{00000000-0000-0000-0000-000000000000}"/>
          </ac:spMkLst>
        </pc:spChg>
        <pc:spChg chg="mod">
          <ac:chgData name="Xie, Shaocheng" userId="b92f5369-f3db-447b-9b48-c8ca994cf226" providerId="ADAL" clId="{1C6ACE8A-AD78-9E44-BB0F-3411F1B60953}" dt="2018-10-12T01:05:44.404" v="2188" actId="14100"/>
          <ac:spMkLst>
            <pc:docMk/>
            <pc:sldMk cId="0" sldId="265"/>
            <ac:spMk id="15372" creationId="{00000000-0000-0000-0000-000000000000}"/>
          </ac:spMkLst>
        </pc:spChg>
        <pc:spChg chg="mod">
          <ac:chgData name="Xie, Shaocheng" userId="b92f5369-f3db-447b-9b48-c8ca994cf226" providerId="ADAL" clId="{1C6ACE8A-AD78-9E44-BB0F-3411F1B60953}" dt="2018-10-12T01:05:12.306" v="2182" actId="1076"/>
          <ac:spMkLst>
            <pc:docMk/>
            <pc:sldMk cId="0" sldId="265"/>
            <ac:spMk id="15373" creationId="{00000000-0000-0000-0000-000000000000}"/>
          </ac:spMkLst>
        </pc:spChg>
        <pc:grpChg chg="add mod">
          <ac:chgData name="Xie, Shaocheng" userId="b92f5369-f3db-447b-9b48-c8ca994cf226" providerId="ADAL" clId="{1C6ACE8A-AD78-9E44-BB0F-3411F1B60953}" dt="2018-10-12T00:24:12.463" v="1064" actId="164"/>
          <ac:grpSpMkLst>
            <pc:docMk/>
            <pc:sldMk cId="0" sldId="265"/>
            <ac:grpSpMk id="2" creationId="{6A679BE2-4731-D84A-A72D-F9984C1E78DE}"/>
          </ac:grpSpMkLst>
        </pc:grpChg>
        <pc:grpChg chg="add mod">
          <ac:chgData name="Xie, Shaocheng" userId="b92f5369-f3db-447b-9b48-c8ca994cf226" providerId="ADAL" clId="{1C6ACE8A-AD78-9E44-BB0F-3411F1B60953}" dt="2018-10-12T00:53:11.495" v="2040" actId="164"/>
          <ac:grpSpMkLst>
            <pc:docMk/>
            <pc:sldMk cId="0" sldId="265"/>
            <ac:grpSpMk id="3" creationId="{F6663C6F-1B99-E34A-AC78-367E36642C44}"/>
          </ac:grpSpMkLst>
        </pc:grpChg>
        <pc:grpChg chg="add mod">
          <ac:chgData name="Xie, Shaocheng" userId="b92f5369-f3db-447b-9b48-c8ca994cf226" providerId="ADAL" clId="{1C6ACE8A-AD78-9E44-BB0F-3411F1B60953}" dt="2018-10-12T00:53:11.495" v="2040" actId="164"/>
          <ac:grpSpMkLst>
            <pc:docMk/>
            <pc:sldMk cId="0" sldId="265"/>
            <ac:grpSpMk id="4" creationId="{50DB8648-872E-AC45-937B-539FB46B7A22}"/>
          </ac:grpSpMkLst>
        </pc:grpChg>
        <pc:grpChg chg="add mod">
          <ac:chgData name="Xie, Shaocheng" userId="b92f5369-f3db-447b-9b48-c8ca994cf226" providerId="ADAL" clId="{1C6ACE8A-AD78-9E44-BB0F-3411F1B60953}" dt="2018-10-12T00:56:05.957" v="2091" actId="1076"/>
          <ac:grpSpMkLst>
            <pc:docMk/>
            <pc:sldMk cId="0" sldId="265"/>
            <ac:grpSpMk id="5" creationId="{E376CB9F-8295-0844-8ECF-FF90B40E6BCB}"/>
          </ac:grpSpMkLst>
        </pc:grpChg>
        <pc:grpChg chg="del">
          <ac:chgData name="Xie, Shaocheng" userId="b92f5369-f3db-447b-9b48-c8ca994cf226" providerId="ADAL" clId="{1C6ACE8A-AD78-9E44-BB0F-3411F1B60953}" dt="2018-10-12T00:16:35.472" v="1009" actId="478"/>
          <ac:grpSpMkLst>
            <pc:docMk/>
            <pc:sldMk cId="0" sldId="265"/>
            <ac:grpSpMk id="10" creationId="{9EF18685-9B1C-A044-9E2F-9DF98E4206E9}"/>
          </ac:grpSpMkLst>
        </pc:grpChg>
        <pc:picChg chg="add del mod">
          <ac:chgData name="Xie, Shaocheng" userId="b92f5369-f3db-447b-9b48-c8ca994cf226" providerId="ADAL" clId="{1C6ACE8A-AD78-9E44-BB0F-3411F1B60953}" dt="2018-10-12T00:17:17.279" v="1013" actId="478"/>
          <ac:picMkLst>
            <pc:docMk/>
            <pc:sldMk cId="0" sldId="265"/>
            <ac:picMk id="24" creationId="{B324E655-BD24-9040-8379-71BFF61DB676}"/>
          </ac:picMkLst>
        </pc:picChg>
        <pc:picChg chg="add del mod modCrop">
          <ac:chgData name="Xie, Shaocheng" userId="b92f5369-f3db-447b-9b48-c8ca994cf226" providerId="ADAL" clId="{1C6ACE8A-AD78-9E44-BB0F-3411F1B60953}" dt="2018-10-12T00:22:37.234" v="1053"/>
          <ac:picMkLst>
            <pc:docMk/>
            <pc:sldMk cId="0" sldId="265"/>
            <ac:picMk id="25" creationId="{C29114F7-0460-3049-A3AE-C603A8A04F90}"/>
          </ac:picMkLst>
        </pc:picChg>
        <pc:picChg chg="add mod modCrop">
          <ac:chgData name="Xie, Shaocheng" userId="b92f5369-f3db-447b-9b48-c8ca994cf226" providerId="ADAL" clId="{1C6ACE8A-AD78-9E44-BB0F-3411F1B60953}" dt="2018-10-12T00:55:55.852" v="2090" actId="1035"/>
          <ac:picMkLst>
            <pc:docMk/>
            <pc:sldMk cId="0" sldId="265"/>
            <ac:picMk id="26" creationId="{33D15871-E464-E849-BC09-97D73C5750BE}"/>
          </ac:picMkLst>
        </pc:picChg>
        <pc:picChg chg="add mod modCrop">
          <ac:chgData name="Xie, Shaocheng" userId="b92f5369-f3db-447b-9b48-c8ca994cf226" providerId="ADAL" clId="{1C6ACE8A-AD78-9E44-BB0F-3411F1B60953}" dt="2018-10-12T00:27:02.926" v="1076" actId="1036"/>
          <ac:picMkLst>
            <pc:docMk/>
            <pc:sldMk cId="0" sldId="265"/>
            <ac:picMk id="27" creationId="{E76A290E-5A85-BA44-9C17-6AA15B034BB2}"/>
          </ac:picMkLst>
        </pc:picChg>
        <pc:picChg chg="add mod modCrop">
          <ac:chgData name="Xie, Shaocheng" userId="b92f5369-f3db-447b-9b48-c8ca994cf226" providerId="ADAL" clId="{1C6ACE8A-AD78-9E44-BB0F-3411F1B60953}" dt="2018-10-12T00:27:16.629" v="1078" actId="1036"/>
          <ac:picMkLst>
            <pc:docMk/>
            <pc:sldMk cId="0" sldId="265"/>
            <ac:picMk id="28" creationId="{A261F409-64AF-2C4E-9999-37AED1A80B58}"/>
          </ac:picMkLst>
        </pc:picChg>
        <pc:picChg chg="add mod">
          <ac:chgData name="Xie, Shaocheng" userId="b92f5369-f3db-447b-9b48-c8ca994cf226" providerId="ADAL" clId="{1C6ACE8A-AD78-9E44-BB0F-3411F1B60953}" dt="2018-10-12T00:27:16.629" v="1078" actId="1036"/>
          <ac:picMkLst>
            <pc:docMk/>
            <pc:sldMk cId="0" sldId="265"/>
            <ac:picMk id="29" creationId="{066BB5D5-7715-F645-A52B-770345A50C2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331EEBF8-E7F3-4A9A-850F-E4428DDCC0C3}" type="datetimeFigureOut">
              <a:rPr lang="en-US"/>
              <a:pPr>
                <a:defRPr/>
              </a:pPr>
              <a:t>4/8/19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70C2D153-3D13-4BE3-B2CD-4C482CBB0C9F}" type="slidenum">
              <a:rPr lang="en-US"/>
              <a:pPr>
                <a:defRPr/>
              </a:pPr>
              <a:t>‹#›</a:t>
            </a:fld>
            <a:endParaRPr lang="en-US"/>
          </a:p>
        </p:txBody>
      </p:sp>
    </p:spTree>
    <p:extLst>
      <p:ext uri="{BB962C8B-B14F-4D97-AF65-F5344CB8AC3E}">
        <p14:creationId xmlns:p14="http://schemas.microsoft.com/office/powerpoint/2010/main" val="24368284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a:spcBef>
                <a:spcPct val="0"/>
              </a:spcBef>
            </a:pPr>
            <a:r>
              <a:rPr lang="en-US" sz="2000" dirty="0"/>
              <a:t>Summary:</a:t>
            </a:r>
          </a:p>
          <a:p>
            <a:pPr marL="179387" lvl="1" indent="0">
              <a:buFont typeface="Arial" pitchFamily="34" charset="0"/>
              <a:buNone/>
            </a:pPr>
            <a:endParaRPr lang="en-US" sz="20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performance of E3SMv1 is examined with a set of experiments from the CMIP6 DECK. The simulated climate over the course of the multi-century pre-industrial control simulation is stable with very little drift in global mean surface air temperature and seasonal range in sea ice area. The present-day climate compares favorably with an ensemble of 45 CMIP5 models. For most atmospheric variables, E3SMv1 falls within the top 25-percentile. But E3SMv1 is also subject to biases common to many models (e.g., stratocumulus coverage, double ITCZ, weak Atlantic Meridional Overturning Circulation, excessive sea ice concentrations in the Labrador Sea).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E3SMv1 has a much-improved representation of the Madden Julian Oscillation (MJO) in strength, propagation characteristics and the explained intra-seasonal variance compared to CESM1. The MJO is generally thought to play a role in ENSO initiation, monsoon active break cycles, tropical cyclogenesis and remote teleconnection effects, therefore its accurate simulation is key. E3SMv1 also simulates well the frequency and spatial pattern associated with ENSO events which have considerable impact on North American precipitation.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Historical simulations capture the bulk of the observed warming from 1850 to 2014, but the warming diverges from observations in the second half of the 20th century with a period of delayed warming followed by an excessive warming trend. We attribute this to the model’s strong aerosol-related effective radiative forcing (</a:t>
            </a:r>
            <a:r>
              <a:rPr lang="en-US" sz="1200" kern="1200" dirty="0" err="1">
                <a:solidFill>
                  <a:schemeClr val="tx1"/>
                </a:solidFill>
                <a:effectLst/>
                <a:latin typeface="+mn-lt"/>
                <a:ea typeface="+mn-ea"/>
                <a:cs typeface="+mn-cs"/>
              </a:rPr>
              <a:t>ERFari+aci</a:t>
            </a:r>
            <a:r>
              <a:rPr lang="en-US" sz="1200" kern="1200" dirty="0">
                <a:solidFill>
                  <a:schemeClr val="tx1"/>
                </a:solidFill>
                <a:effectLst/>
                <a:latin typeface="+mn-lt"/>
                <a:ea typeface="+mn-ea"/>
                <a:cs typeface="+mn-cs"/>
              </a:rPr>
              <a:t> = -1.65 W m−2) and high equilibrium climate sensitivity (ECS = 5.3 K).</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B7338E-CFCF-413C-9FF8-02EB67962A4A}"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92978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8" name="Rectangle 235"/>
          <p:cNvSpPr>
            <a:spLocks noChangeArrowheads="1"/>
          </p:cNvSpPr>
          <p:nvPr userDrawn="1"/>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fld id="{9848E3B6-8522-4FD6-8750-BDCE7D124C96}" type="slidenum">
              <a:rPr lang="en-US" sz="1000">
                <a:solidFill>
                  <a:schemeClr val="bg1"/>
                </a:solidFill>
                <a:latin typeface="+mn-lt"/>
                <a:ea typeface="Rod"/>
                <a:cs typeface="Rod"/>
              </a:rPr>
              <a:pPr marL="171450" indent="-171450" eaLnBrk="0" fontAlgn="auto" hangingPunct="0">
                <a:lnSpc>
                  <a:spcPct val="90000"/>
                </a:lnSpc>
                <a:spcBef>
                  <a:spcPts val="0"/>
                </a:spcBef>
                <a:spcAft>
                  <a:spcPts val="0"/>
                </a:spcAft>
                <a:defRPr/>
              </a:pPr>
              <a:t>‹#›</a:t>
            </a:fld>
            <a:r>
              <a:rPr lang="en-US" sz="1000" dirty="0">
                <a:solidFill>
                  <a:schemeClr val="bg1"/>
                </a:solidFill>
                <a:latin typeface="+mn-lt"/>
                <a:ea typeface="Rod"/>
                <a:cs typeface="Rod"/>
              </a:rPr>
              <a:t>	 </a:t>
            </a:r>
            <a:r>
              <a:rPr lang="en-US" sz="1200" b="1" dirty="0">
                <a:solidFill>
                  <a:schemeClr val="bg1"/>
                </a:solidFill>
                <a:latin typeface="+mn-lt"/>
                <a:ea typeface="Rod"/>
                <a:cs typeface="Rod"/>
              </a:rPr>
              <a:t>BER Climate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rtlCol="0">
            <a:normAutofit/>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6D29F111-307B-4882-84AF-E5A785B436C2}"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48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4"/>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fontAlgn="auto" hangingPunct="0">
              <a:spcBef>
                <a:spcPts val="0"/>
              </a:spcBef>
              <a:spcAft>
                <a:spcPts val="0"/>
              </a:spcAft>
              <a:defRPr sz="1200">
                <a:solidFill>
                  <a:schemeClr val="tx1">
                    <a:tint val="75000"/>
                  </a:schemeClr>
                </a:solidFill>
                <a:latin typeface="Arial" charset="0"/>
              </a:defRPr>
            </a:lvl1pPr>
          </a:lstStyle>
          <a:p>
            <a:pPr>
              <a:defRPr/>
            </a:pPr>
            <a:fld id="{9445DE63-9444-4068-B970-12C6A99CCC5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Lst>
  <p:transition spd="slow"/>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hyperlink" Target="https://doi.org/10.1029/2018MS00160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7018550-B723-244A-B685-BEFFCC1D68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999" y="511302"/>
            <a:ext cx="2896362" cy="2917698"/>
          </a:xfrm>
          <a:prstGeom prst="rect">
            <a:avLst/>
          </a:prstGeom>
          <a:ln w="25400">
            <a:solidFill>
              <a:schemeClr val="bg1">
                <a:lumMod val="50000"/>
              </a:schemeClr>
            </a:solidFill>
          </a:ln>
          <a:effectLst>
            <a:outerShdw blurRad="50800" dist="38100" dir="2700000" algn="tl" rotWithShape="0">
              <a:prstClr val="black">
                <a:alpha val="40000"/>
              </a:prstClr>
            </a:outerShdw>
          </a:effectLst>
        </p:spPr>
      </p:pic>
      <p:sp>
        <p:nvSpPr>
          <p:cNvPr id="15361"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15362" name="TextBox 4"/>
          <p:cNvSpPr txBox="1">
            <a:spLocks noChangeArrowheads="1"/>
          </p:cNvSpPr>
          <p:nvPr/>
        </p:nvSpPr>
        <p:spPr bwMode="auto">
          <a:xfrm>
            <a:off x="0" y="0"/>
            <a:ext cx="8458200" cy="892552"/>
          </a:xfrm>
          <a:prstGeom prst="rect">
            <a:avLst/>
          </a:prstGeom>
          <a:noFill/>
          <a:ln w="9525">
            <a:noFill/>
            <a:miter lim="800000"/>
            <a:headEnd/>
            <a:tailEnd/>
          </a:ln>
        </p:spPr>
        <p:txBody>
          <a:bodyPr wrap="square">
            <a:spAutoFit/>
          </a:bodyPr>
          <a:lstStyle/>
          <a:p>
            <a:r>
              <a:rPr lang="en-US" sz="2600" b="1" dirty="0"/>
              <a:t>The DOE E3SM coupled model version 1: Overview and evaluation at standard resolution</a:t>
            </a:r>
            <a:endParaRPr lang="en-US" sz="2600" dirty="0"/>
          </a:p>
        </p:txBody>
      </p:sp>
      <p:sp>
        <p:nvSpPr>
          <p:cNvPr id="12" name="TextBox 11"/>
          <p:cNvSpPr txBox="1"/>
          <p:nvPr/>
        </p:nvSpPr>
        <p:spPr>
          <a:xfrm>
            <a:off x="228600" y="6172200"/>
            <a:ext cx="8763000"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000" dirty="0">
                <a:latin typeface="Helvetica Light"/>
                <a:cs typeface="Helvetica Light"/>
              </a:rPr>
              <a:t>Golaz, J.-C., P. M. Caldwell, L. P. Van </a:t>
            </a:r>
            <a:r>
              <a:rPr lang="en-US" sz="1000" dirty="0" err="1">
                <a:latin typeface="Helvetica Light"/>
                <a:cs typeface="Helvetica Light"/>
              </a:rPr>
              <a:t>Roekel</a:t>
            </a:r>
            <a:r>
              <a:rPr lang="en-US" sz="1000" dirty="0">
                <a:latin typeface="Helvetica Light"/>
                <a:cs typeface="Helvetica Light"/>
              </a:rPr>
              <a:t> and co-authors (2019). The DOE E3SM coupled model version 1: Overview and evaluation at standard resolution. Journal of Advances in Modeling Earth Systems, accepted, </a:t>
            </a:r>
            <a:r>
              <a:rPr lang="en-US" sz="1000" dirty="0">
                <a:latin typeface="Helvetica Light"/>
                <a:cs typeface="Helvetica Light"/>
                <a:hlinkClick r:id="rId4"/>
              </a:rPr>
              <a:t>https://</a:t>
            </a:r>
            <a:r>
              <a:rPr lang="en-US" sz="1000" dirty="0" err="1">
                <a:latin typeface="Helvetica Light"/>
                <a:cs typeface="Helvetica Light"/>
                <a:hlinkClick r:id="rId4"/>
              </a:rPr>
              <a:t>doi.org</a:t>
            </a:r>
            <a:r>
              <a:rPr lang="en-US" sz="1000" dirty="0">
                <a:latin typeface="Helvetica Light"/>
                <a:cs typeface="Helvetica Light"/>
                <a:hlinkClick r:id="rId4"/>
              </a:rPr>
              <a:t>/10.1029/2018MS001603</a:t>
            </a:r>
            <a:endParaRPr lang="en-US" sz="1000" dirty="0">
              <a:latin typeface="Helvetica Light"/>
              <a:cs typeface="Helvetica Light"/>
            </a:endParaRPr>
          </a:p>
        </p:txBody>
      </p:sp>
      <p:sp>
        <p:nvSpPr>
          <p:cNvPr id="6146" name="Rectangle 4"/>
          <p:cNvSpPr>
            <a:spLocks noChangeArrowheads="1"/>
          </p:cNvSpPr>
          <p:nvPr/>
        </p:nvSpPr>
        <p:spPr bwMode="auto">
          <a:xfrm>
            <a:off x="685800" y="949516"/>
            <a:ext cx="5026144" cy="1565084"/>
          </a:xfrm>
          <a:prstGeom prst="rect">
            <a:avLst/>
          </a:prstGeom>
          <a:noFill/>
          <a:ln w="34925">
            <a:solidFill>
              <a:schemeClr val="accent1"/>
            </a:solidFill>
            <a:miter lim="800000"/>
            <a:headEnd/>
            <a:tailEnd/>
          </a:ln>
        </p:spPr>
        <p:txBody>
          <a:bodyPr anchor="t"/>
          <a:lstStyle/>
          <a:p>
            <a:pPr algn="ctr">
              <a:spcBef>
                <a:spcPct val="15000"/>
              </a:spcBef>
            </a:pPr>
            <a:r>
              <a:rPr lang="en-US" sz="2000" b="1" dirty="0">
                <a:latin typeface="Calibri" charset="0"/>
                <a:ea typeface="Calibri" charset="0"/>
                <a:cs typeface="Calibri" charset="0"/>
              </a:rPr>
              <a:t>Objective</a:t>
            </a:r>
          </a:p>
          <a:p>
            <a:r>
              <a:rPr lang="en-US" sz="1600" dirty="0">
                <a:latin typeface="Calibri" charset="0"/>
                <a:ea typeface="Calibri" charset="0"/>
                <a:cs typeface="Calibri" charset="0"/>
              </a:rPr>
              <a:t>Documentation and evaluation of </a:t>
            </a:r>
            <a:r>
              <a:rPr lang="en-US" altLang="en-US" sz="1600" b="1" dirty="0">
                <a:latin typeface="Arial Narrow" panose="020B0604020202020204" pitchFamily="34" charset="0"/>
                <a:cs typeface="Arial Narrow" panose="020B0604020202020204" pitchFamily="34" charset="0"/>
              </a:rPr>
              <a:t>E3SMv1</a:t>
            </a:r>
            <a:r>
              <a:rPr lang="en-US" altLang="en-US" sz="1600" dirty="0">
                <a:latin typeface="Arial Narrow" panose="020B0604020202020204" pitchFamily="34" charset="0"/>
                <a:cs typeface="Arial Narrow" panose="020B0604020202020204" pitchFamily="34" charset="0"/>
              </a:rPr>
              <a:t>, the first version of the </a:t>
            </a:r>
            <a:r>
              <a:rPr lang="en-US" altLang="en-US" sz="1600" b="1" dirty="0">
                <a:latin typeface="Arial Narrow" panose="020B0604020202020204" pitchFamily="34" charset="0"/>
                <a:cs typeface="Arial Narrow" panose="020B0604020202020204" pitchFamily="34" charset="0"/>
              </a:rPr>
              <a:t>DOE Energy </a:t>
            </a:r>
            <a:r>
              <a:rPr lang="en-US" altLang="en-US" sz="1600" b="1" dirty="0" err="1">
                <a:latin typeface="Arial Narrow" panose="020B0604020202020204" pitchFamily="34" charset="0"/>
                <a:cs typeface="Arial Narrow" panose="020B0604020202020204" pitchFamily="34" charset="0"/>
              </a:rPr>
              <a:t>Exascale</a:t>
            </a:r>
            <a:r>
              <a:rPr lang="en-US" altLang="en-US" sz="1600" b="1" dirty="0">
                <a:latin typeface="Arial Narrow" panose="020B0604020202020204" pitchFamily="34" charset="0"/>
                <a:cs typeface="Arial Narrow" panose="020B0604020202020204" pitchFamily="34" charset="0"/>
              </a:rPr>
              <a:t> Earth System Model</a:t>
            </a:r>
            <a:r>
              <a:rPr lang="en-US" altLang="en-US" sz="1600" dirty="0">
                <a:latin typeface="Arial Narrow" panose="020B0604020202020204" pitchFamily="34" charset="0"/>
                <a:cs typeface="Arial Narrow" panose="020B0604020202020204" pitchFamily="34" charset="0"/>
              </a:rPr>
              <a:t>:</a:t>
            </a:r>
          </a:p>
          <a:p>
            <a:pPr marL="285750" indent="-285750">
              <a:buFont typeface="Arial" panose="020B0604020202020204" pitchFamily="34" charset="0"/>
              <a:buChar char="•"/>
            </a:pPr>
            <a:r>
              <a:rPr lang="en-US" altLang="en-US" sz="1400" dirty="0">
                <a:latin typeface="Arial Narrow" panose="020B0604020202020204" pitchFamily="34" charset="0"/>
                <a:cs typeface="Arial Narrow" panose="020B0604020202020204" pitchFamily="34" charset="0"/>
              </a:rPr>
              <a:t>Atmosphere (EAMv1) and land (ELM): 110km</a:t>
            </a:r>
          </a:p>
          <a:p>
            <a:pPr marL="285750" indent="-285750">
              <a:buFont typeface="Arial" panose="020B0604020202020204" pitchFamily="34" charset="0"/>
              <a:buChar char="•"/>
            </a:pPr>
            <a:r>
              <a:rPr lang="en-US" altLang="en-US" sz="1400" dirty="0">
                <a:latin typeface="Arial Narrow" panose="020B0604020202020204" pitchFamily="34" charset="0"/>
                <a:cs typeface="Arial Narrow" panose="020B0604020202020204" pitchFamily="34" charset="0"/>
              </a:rPr>
              <a:t>MPAS-Ocean and Sea-ice: 60 to 30km</a:t>
            </a:r>
          </a:p>
          <a:p>
            <a:pPr marL="285750" indent="-285750">
              <a:buFont typeface="Arial" panose="020B0604020202020204" pitchFamily="34" charset="0"/>
              <a:buChar char="•"/>
            </a:pPr>
            <a:r>
              <a:rPr lang="en-US" altLang="en-US" sz="1400" dirty="0">
                <a:latin typeface="Arial Narrow" panose="020B0604020202020204" pitchFamily="34" charset="0"/>
                <a:cs typeface="Arial Narrow" panose="020B0604020202020204" pitchFamily="34" charset="0"/>
              </a:rPr>
              <a:t>MOSART river transport.</a:t>
            </a:r>
          </a:p>
        </p:txBody>
      </p:sp>
      <p:sp>
        <p:nvSpPr>
          <p:cNvPr id="15372" name="Rectangle 3"/>
          <p:cNvSpPr>
            <a:spLocks noChangeArrowheads="1"/>
          </p:cNvSpPr>
          <p:nvPr/>
        </p:nvSpPr>
        <p:spPr bwMode="auto">
          <a:xfrm>
            <a:off x="76200" y="2720242"/>
            <a:ext cx="3792728" cy="3375758"/>
          </a:xfrm>
          <a:prstGeom prst="rect">
            <a:avLst/>
          </a:prstGeom>
          <a:solidFill>
            <a:schemeClr val="accent5">
              <a:lumMod val="20000"/>
              <a:lumOff val="80000"/>
            </a:schemeClr>
          </a:solidFill>
          <a:ln w="9525">
            <a:noFill/>
            <a:miter lim="800000"/>
            <a:headEnd/>
            <a:tailEnd/>
          </a:ln>
        </p:spPr>
        <p:txBody>
          <a:bodyPr/>
          <a:lstStyle/>
          <a:p>
            <a:pPr marL="231775" indent="-231775" algn="ctr">
              <a:spcBef>
                <a:spcPct val="15000"/>
              </a:spcBef>
            </a:pPr>
            <a:r>
              <a:rPr lang="en-US" sz="2000" b="1" dirty="0">
                <a:latin typeface="Calibri" pitchFamily="34" charset="0"/>
              </a:rPr>
              <a:t>Approach and Results </a:t>
            </a:r>
            <a:endParaRPr lang="en-US" sz="2000" dirty="0">
              <a:latin typeface="Calibri" pitchFamily="34" charset="0"/>
            </a:endParaRPr>
          </a:p>
          <a:p>
            <a:pPr eaLnBrk="1" hangingPunct="1">
              <a:spcBef>
                <a:spcPct val="15000"/>
              </a:spcBef>
            </a:pPr>
            <a:r>
              <a:rPr lang="en-US" altLang="en-US" sz="1400" dirty="0">
                <a:latin typeface="Arial Narrow" panose="020B0604020202020204" pitchFamily="34" charset="0"/>
                <a:cs typeface="Arial Narrow" panose="020B0604020202020204" pitchFamily="34" charset="0"/>
              </a:rPr>
              <a:t>Evaluation with CMIP6 DECK simulations (3000 simulated years):</a:t>
            </a:r>
          </a:p>
          <a:p>
            <a:pPr marL="285750" indent="-285750">
              <a:spcBef>
                <a:spcPct val="15000"/>
              </a:spcBef>
              <a:buFont typeface="Wingdings" pitchFamily="2" charset="2"/>
              <a:buChar char="Ø"/>
            </a:pPr>
            <a:r>
              <a:rPr lang="en-US" altLang="en-US" sz="1400" dirty="0">
                <a:latin typeface="Arial Narrow" panose="020B0604020202020204" pitchFamily="34" charset="0"/>
                <a:cs typeface="Arial Narrow" panose="020B0604020202020204" pitchFamily="34" charset="0"/>
              </a:rPr>
              <a:t>E3SMv1 compares favorably to CMIP5 models (Fig 1), but also suffers from common biases.</a:t>
            </a:r>
          </a:p>
          <a:p>
            <a:pPr marL="285750" indent="-285750">
              <a:spcBef>
                <a:spcPct val="15000"/>
              </a:spcBef>
              <a:buFont typeface="Wingdings" pitchFamily="2" charset="2"/>
              <a:buChar char="Ø"/>
            </a:pPr>
            <a:r>
              <a:rPr lang="en-US" altLang="en-US" sz="1400" dirty="0">
                <a:latin typeface="Arial Narrow" panose="020B0604020202020204" pitchFamily="34" charset="0"/>
                <a:cs typeface="Arial Narrow" panose="020B0604020202020204" pitchFamily="34" charset="0"/>
              </a:rPr>
              <a:t>MJO strength and propagation is improved compared to E3SMv0 (CESM1)</a:t>
            </a:r>
          </a:p>
          <a:p>
            <a:pPr marL="285750" indent="-285750">
              <a:spcBef>
                <a:spcPct val="15000"/>
              </a:spcBef>
              <a:buFont typeface="Wingdings" pitchFamily="2" charset="2"/>
              <a:buChar char="Ø"/>
            </a:pPr>
            <a:r>
              <a:rPr lang="en-US" altLang="en-US" sz="1400" dirty="0">
                <a:latin typeface="Arial Narrow" panose="020B0604020202020204" pitchFamily="34" charset="0"/>
                <a:cs typeface="Arial Narrow" panose="020B0604020202020204" pitchFamily="34" charset="0"/>
              </a:rPr>
              <a:t>ENSO events are well simulated.</a:t>
            </a:r>
          </a:p>
          <a:p>
            <a:pPr marL="285750" indent="-285750">
              <a:spcBef>
                <a:spcPct val="15000"/>
              </a:spcBef>
              <a:buFont typeface="Wingdings" pitchFamily="2" charset="2"/>
              <a:buChar char="Ø"/>
            </a:pPr>
            <a:r>
              <a:rPr lang="en-US" altLang="en-US" sz="1400" dirty="0">
                <a:latin typeface="Arial Narrow" panose="020B0604020202020204" pitchFamily="34" charset="0"/>
                <a:cs typeface="Arial Narrow" panose="020B0604020202020204" pitchFamily="34" charset="0"/>
              </a:rPr>
              <a:t>Equilibrium Climate Sensitivity: </a:t>
            </a:r>
            <a:r>
              <a:rPr lang="en-US" altLang="en-US" sz="1400" b="1" dirty="0">
                <a:latin typeface="Arial Narrow" panose="020B0604020202020204" pitchFamily="34" charset="0"/>
                <a:cs typeface="Arial Narrow" panose="020B0604020202020204" pitchFamily="34" charset="0"/>
              </a:rPr>
              <a:t>ECS = 5.3 K</a:t>
            </a:r>
          </a:p>
          <a:p>
            <a:pPr marL="285750" indent="-285750">
              <a:spcBef>
                <a:spcPct val="15000"/>
              </a:spcBef>
              <a:buFont typeface="Wingdings" pitchFamily="2" charset="2"/>
              <a:buChar char="Ø"/>
            </a:pPr>
            <a:r>
              <a:rPr lang="en-US" altLang="en-US" sz="1400" dirty="0">
                <a:latin typeface="Arial Narrow" panose="020B0604020202020204" pitchFamily="34" charset="0"/>
                <a:cs typeface="Arial Narrow" panose="020B0604020202020204" pitchFamily="34" charset="0"/>
              </a:rPr>
              <a:t>Aerosol-related forcing: </a:t>
            </a:r>
            <a:r>
              <a:rPr lang="en-US" altLang="en-US" sz="1400" b="1" dirty="0" err="1">
                <a:latin typeface="Arial Narrow" panose="020B0604020202020204" pitchFamily="34" charset="0"/>
                <a:cs typeface="Arial Narrow" panose="020B0604020202020204" pitchFamily="34" charset="0"/>
              </a:rPr>
              <a:t>ERF</a:t>
            </a:r>
            <a:r>
              <a:rPr lang="en-US" altLang="en-US" sz="1400" b="1" baseline="-25000" dirty="0" err="1">
                <a:latin typeface="Arial Narrow" panose="020B0604020202020204" pitchFamily="34" charset="0"/>
                <a:cs typeface="Arial Narrow" panose="020B0604020202020204" pitchFamily="34" charset="0"/>
              </a:rPr>
              <a:t>ari+aci</a:t>
            </a:r>
            <a:r>
              <a:rPr lang="en-US" altLang="en-US" sz="1400" b="1" dirty="0">
                <a:latin typeface="Arial Narrow" panose="020B0604020202020204" pitchFamily="34" charset="0"/>
                <a:cs typeface="Arial Narrow" panose="020B0604020202020204" pitchFamily="34" charset="0"/>
              </a:rPr>
              <a:t> = -1.65 W m</a:t>
            </a:r>
            <a:r>
              <a:rPr lang="en-US" altLang="en-US" sz="1400" b="1" baseline="30000" dirty="0">
                <a:latin typeface="Arial Narrow" panose="020B0604020202020204" pitchFamily="34" charset="0"/>
                <a:cs typeface="Arial Narrow" panose="020B0604020202020204" pitchFamily="34" charset="0"/>
              </a:rPr>
              <a:t>-2</a:t>
            </a:r>
            <a:r>
              <a:rPr lang="en-US" sz="1400" b="1" dirty="0"/>
              <a:t> </a:t>
            </a:r>
          </a:p>
          <a:p>
            <a:pPr marL="285750" indent="-285750">
              <a:spcBef>
                <a:spcPct val="15000"/>
              </a:spcBef>
              <a:buFont typeface="Wingdings" pitchFamily="2" charset="2"/>
              <a:buChar char="Ø"/>
            </a:pPr>
            <a:r>
              <a:rPr lang="en-US" altLang="en-US" sz="1400" dirty="0">
                <a:latin typeface="Arial Narrow" panose="020B0604020202020204" pitchFamily="34" charset="0"/>
                <a:cs typeface="Arial Narrow" panose="020B0604020202020204" pitchFamily="34" charset="0"/>
              </a:rPr>
              <a:t>Captures warming between 1850 and 2014, but diverges from observations in late 20th Century due to high sensitivity and strong aerosol forcing (Fig 2).</a:t>
            </a:r>
          </a:p>
          <a:p>
            <a:pPr lvl="1">
              <a:spcBef>
                <a:spcPct val="15000"/>
              </a:spcBef>
              <a:buFont typeface="Arial" pitchFamily="34" charset="0"/>
              <a:buChar char="●"/>
            </a:pPr>
            <a:endParaRPr lang="en-US" altLang="en-US" sz="1600" dirty="0">
              <a:latin typeface="Arial Narrow" panose="020B0604020202020204" pitchFamily="34" charset="0"/>
              <a:cs typeface="Arial Narrow" panose="020B0604020202020204" pitchFamily="34" charset="0"/>
            </a:endParaRPr>
          </a:p>
          <a:p>
            <a:pPr lvl="1">
              <a:spcBef>
                <a:spcPct val="15000"/>
              </a:spcBef>
              <a:buFont typeface="Arial" pitchFamily="34" charset="0"/>
              <a:buChar char="●"/>
            </a:pPr>
            <a:endParaRPr lang="en-US" altLang="en-US" sz="1600" dirty="0">
              <a:latin typeface="Arial Narrow" panose="020B0604020202020204" pitchFamily="34" charset="0"/>
              <a:cs typeface="Arial Narrow" panose="020B0604020202020204" pitchFamily="34" charset="0"/>
            </a:endParaRPr>
          </a:p>
        </p:txBody>
      </p:sp>
      <p:sp>
        <p:nvSpPr>
          <p:cNvPr id="15373" name="TextBox 24"/>
          <p:cNvSpPr txBox="1">
            <a:spLocks noChangeArrowheads="1"/>
          </p:cNvSpPr>
          <p:nvPr/>
        </p:nvSpPr>
        <p:spPr bwMode="auto">
          <a:xfrm>
            <a:off x="4572000" y="4749105"/>
            <a:ext cx="4102460" cy="1384995"/>
          </a:xfrm>
          <a:prstGeom prst="rect">
            <a:avLst/>
          </a:prstGeom>
          <a:solidFill>
            <a:srgbClr val="FFFAD9"/>
          </a:solidFill>
          <a:ln w="9525">
            <a:noFill/>
            <a:miter lim="800000"/>
            <a:headEnd/>
            <a:tailEnd/>
          </a:ln>
        </p:spPr>
        <p:txBody>
          <a:bodyPr wrap="square">
            <a:spAutoFit/>
          </a:bodyPr>
          <a:lstStyle/>
          <a:p>
            <a:pPr algn="ctr"/>
            <a:r>
              <a:rPr lang="en-US" sz="2000" b="1" dirty="0">
                <a:latin typeface="Calibri" panose="020F0502020204030204" pitchFamily="34" charset="0"/>
                <a:cs typeface="Calibri" panose="020F0502020204030204" pitchFamily="34" charset="0"/>
              </a:rPr>
              <a:t>Impact</a:t>
            </a:r>
          </a:p>
          <a:p>
            <a:r>
              <a:rPr lang="en-US" sz="1600" dirty="0">
                <a:latin typeface="Arial Narrow" panose="020B0604020202020204" pitchFamily="34" charset="0"/>
                <a:ea typeface="Calibri" charset="0"/>
                <a:cs typeface="Arial Narrow" panose="020B0604020202020204" pitchFamily="34" charset="0"/>
              </a:rPr>
              <a:t>E3SMv1 provides DOE with capabilities to examine long-term changes in environmental variables impacting the energy sector. Simulations will also serve as DOE’s contribution to CMIP6.</a:t>
            </a:r>
          </a:p>
        </p:txBody>
      </p:sp>
      <p:pic>
        <p:nvPicPr>
          <p:cNvPr id="7" name="Picture 6">
            <a:extLst>
              <a:ext uri="{FF2B5EF4-FFF2-40B4-BE49-F238E27FC236}">
                <a16:creationId xmlns:a16="http://schemas.microsoft.com/office/drawing/2014/main" id="{D942E4B9-DF82-6540-AD3C-10F941F0594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45128" y="2590800"/>
            <a:ext cx="3065272" cy="2062480"/>
          </a:xfrm>
          <a:prstGeom prst="rect">
            <a:avLst/>
          </a:prstGeom>
          <a:ln w="25400">
            <a:solidFill>
              <a:schemeClr val="bg1">
                <a:lumMod val="50000"/>
              </a:schemeClr>
            </a:solidFill>
          </a:ln>
          <a:effectLst>
            <a:outerShdw blurRad="50800" dist="38100" dir="2700000" algn="tl" rotWithShape="0">
              <a:prstClr val="black">
                <a:alpha val="40000"/>
              </a:prstClr>
            </a:outerShdw>
          </a:effectLst>
        </p:spPr>
      </p:pic>
      <p:sp>
        <p:nvSpPr>
          <p:cNvPr id="35" name="TextBox 34">
            <a:extLst>
              <a:ext uri="{FF2B5EF4-FFF2-40B4-BE49-F238E27FC236}">
                <a16:creationId xmlns:a16="http://schemas.microsoft.com/office/drawing/2014/main" id="{4E001043-AB25-634A-89D0-7D6F13901546}"/>
              </a:ext>
            </a:extLst>
          </p:cNvPr>
          <p:cNvSpPr txBox="1"/>
          <p:nvPr/>
        </p:nvSpPr>
        <p:spPr>
          <a:xfrm>
            <a:off x="7010400" y="3524071"/>
            <a:ext cx="2057400" cy="1200329"/>
          </a:xfrm>
          <a:prstGeom prst="rect">
            <a:avLst/>
          </a:prstGeom>
          <a:noFill/>
        </p:spPr>
        <p:txBody>
          <a:bodyPr wrap="square" rtlCol="0">
            <a:spAutoFit/>
          </a:bodyPr>
          <a:lstStyle/>
          <a:p>
            <a:r>
              <a:rPr lang="en-US" sz="900" b="1" dirty="0"/>
              <a:t>Fig 1 (top)</a:t>
            </a:r>
            <a:r>
              <a:rPr lang="en-US" sz="900" dirty="0"/>
              <a:t>: comparison of E3SMv1 (blue dots) vs CMIP5 models (bar and whiskers). Lower is better (RMSE). Red dots are E3SMv1 results with observed SSTs.</a:t>
            </a:r>
          </a:p>
          <a:p>
            <a:r>
              <a:rPr lang="en-US" sz="900" b="1" dirty="0"/>
              <a:t>Fig 2 (left)</a:t>
            </a:r>
            <a:r>
              <a:rPr lang="en-US" sz="900" dirty="0"/>
              <a:t>: evolution of global mean surface air temperature anomalies: E3SMv1 vs observations.</a:t>
            </a:r>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2292</TotalTime>
  <Words>553</Words>
  <Application>Microsoft Macintosh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Helvetica Light</vt:lpstr>
      <vt:lpstr>Wingdings</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Golaz, Chris</cp:lastModifiedBy>
  <cp:revision>135</cp:revision>
  <cp:lastPrinted>2019-04-05T19:04:35Z</cp:lastPrinted>
  <dcterms:created xsi:type="dcterms:W3CDTF">2013-09-25T16:30:27Z</dcterms:created>
  <dcterms:modified xsi:type="dcterms:W3CDTF">2019-04-08T18:28:13Z</dcterms:modified>
</cp:coreProperties>
</file>