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3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F69F27-7693-4BD7-8BE2-3A0DC8CEB365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ED8917-D805-4ADA-AA3F-FB8B0247C6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873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smtClean="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1566360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187313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4/16/2018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3781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398" y="1066799"/>
            <a:ext cx="4114802" cy="566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</a:rPr>
              <a:t>Objective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</a:rPr>
              <a:t>Unravel the role of ocean circulation changes in the time-dependent behavior of the global mean temperature response to carbon dioxide forcing</a:t>
            </a: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 smtClean="0">
                <a:solidFill>
                  <a:prstClr val="black"/>
                </a:solidFill>
              </a:rPr>
              <a:t>Approach</a:t>
            </a:r>
            <a:endParaRPr lang="en-US" b="1" dirty="0">
              <a:solidFill>
                <a:prstClr val="black"/>
              </a:solidFill>
            </a:endParaRP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</a:rPr>
              <a:t>Build a partially coupled version of the Community Earth System Model using two ocean temperature tracers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</a:rPr>
              <a:t>Achieve partial coupling by disabling the interaction of the ocean dynamically induced temperature signal with the atmosphere</a:t>
            </a:r>
            <a:endParaRPr lang="en-US" altLang="en-US" sz="1600" dirty="0">
              <a:solidFill>
                <a:prstClr val="black"/>
              </a:solidFill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b="1" dirty="0" smtClean="0">
                <a:solidFill>
                  <a:srgbClr val="000000"/>
                </a:solidFill>
              </a:rPr>
              <a:t>Impact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600" dirty="0">
                <a:solidFill>
                  <a:prstClr val="black"/>
                </a:solidFill>
              </a:rPr>
              <a:t>New approach fills the gap between the fully coupled climate system and the system with only a thermodynamic ocean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600" dirty="0">
                <a:solidFill>
                  <a:prstClr val="black"/>
                </a:solidFill>
              </a:rPr>
              <a:t>Difference in the surface flux between the fully coupled and partially coupled model responses revealed the effect of active ocean heat uptake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8" y="0"/>
            <a:ext cx="88526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 smtClean="0">
                <a:solidFill>
                  <a:srgbClr val="000000"/>
                </a:solidFill>
              </a:rPr>
              <a:t>The Role of Active Ocean Feedback in Transient Climate Sensitivity</a:t>
            </a:r>
            <a:endParaRPr lang="en-US" altLang="en-US" sz="3000" b="1" dirty="0">
              <a:solidFill>
                <a:srgbClr val="000000"/>
              </a:solidFill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572000" y="5867400"/>
            <a:ext cx="4227852" cy="83099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1200" dirty="0" err="1" smtClean="0"/>
              <a:t>Garuba</a:t>
            </a:r>
            <a:r>
              <a:rPr lang="en-US" sz="1200" dirty="0" smtClean="0"/>
              <a:t> OA</a:t>
            </a:r>
            <a:r>
              <a:rPr lang="en-US" sz="1200" i="1" dirty="0" smtClean="0"/>
              <a:t>, </a:t>
            </a:r>
            <a:r>
              <a:rPr lang="en-US" sz="1200" dirty="0" smtClean="0"/>
              <a:t>J</a:t>
            </a:r>
            <a:r>
              <a:rPr lang="en-US" sz="1200" i="1" dirty="0" smtClean="0"/>
              <a:t> </a:t>
            </a:r>
            <a:r>
              <a:rPr lang="en-US" sz="1200" dirty="0" smtClean="0"/>
              <a:t>Lu</a:t>
            </a:r>
            <a:r>
              <a:rPr lang="en-US" sz="1200" i="1" dirty="0" smtClean="0"/>
              <a:t>, </a:t>
            </a:r>
            <a:r>
              <a:rPr lang="en-US" sz="1200" dirty="0" smtClean="0"/>
              <a:t>F</a:t>
            </a:r>
            <a:r>
              <a:rPr lang="en-US" sz="1200" i="1" dirty="0" smtClean="0"/>
              <a:t> </a:t>
            </a:r>
            <a:r>
              <a:rPr lang="en-US" sz="1200" dirty="0" smtClean="0"/>
              <a:t>Liu,</a:t>
            </a:r>
            <a:r>
              <a:rPr lang="en-US" sz="1200" i="1" dirty="0"/>
              <a:t> </a:t>
            </a:r>
            <a:r>
              <a:rPr lang="en-US" sz="1200" dirty="0" smtClean="0"/>
              <a:t>and HA Singh.</a:t>
            </a:r>
            <a:r>
              <a:rPr lang="en-US" sz="1200" i="1" dirty="0" smtClean="0"/>
              <a:t> </a:t>
            </a:r>
            <a:r>
              <a:rPr lang="en-US" sz="1200" dirty="0" smtClean="0"/>
              <a:t>2018. “The </a:t>
            </a:r>
            <a:r>
              <a:rPr lang="en-US" sz="1200" dirty="0"/>
              <a:t>A</a:t>
            </a:r>
            <a:r>
              <a:rPr lang="en-US" sz="1200" dirty="0" smtClean="0"/>
              <a:t>ctive </a:t>
            </a:r>
            <a:r>
              <a:rPr lang="en-US" sz="1200" dirty="0"/>
              <a:t>R</a:t>
            </a:r>
            <a:r>
              <a:rPr lang="en-US" sz="1200" dirty="0" smtClean="0"/>
              <a:t>ole </a:t>
            </a:r>
            <a:r>
              <a:rPr lang="en-US" sz="1200" dirty="0"/>
              <a:t>of the </a:t>
            </a:r>
            <a:r>
              <a:rPr lang="en-US" sz="1200" dirty="0" smtClean="0"/>
              <a:t>Ocean </a:t>
            </a:r>
            <a:r>
              <a:rPr lang="en-US" sz="1200" dirty="0"/>
              <a:t>in the </a:t>
            </a:r>
            <a:r>
              <a:rPr lang="en-US" sz="1200" dirty="0" smtClean="0"/>
              <a:t>Temporal </a:t>
            </a:r>
            <a:r>
              <a:rPr lang="en-US" sz="1200" dirty="0"/>
              <a:t>E</a:t>
            </a:r>
            <a:r>
              <a:rPr lang="en-US" sz="1200" dirty="0" smtClean="0"/>
              <a:t>volution </a:t>
            </a:r>
            <a:r>
              <a:rPr lang="en-US" sz="1200" dirty="0"/>
              <a:t>of </a:t>
            </a:r>
            <a:r>
              <a:rPr lang="en-US" sz="1200" dirty="0" smtClean="0"/>
              <a:t>Climate </a:t>
            </a:r>
            <a:r>
              <a:rPr lang="en-US" sz="1200" dirty="0"/>
              <a:t>S</a:t>
            </a:r>
            <a:r>
              <a:rPr lang="en-US" sz="1200" dirty="0" smtClean="0"/>
              <a:t>ensitivity</a:t>
            </a:r>
            <a:r>
              <a:rPr lang="en-US" sz="1200" i="1" dirty="0" smtClean="0"/>
              <a:t>.” </a:t>
            </a:r>
            <a:r>
              <a:rPr lang="en-US" sz="1200" i="1" dirty="0"/>
              <a:t>Geophysical Research </a:t>
            </a:r>
            <a:r>
              <a:rPr lang="en-US" sz="1200" i="1" dirty="0" smtClean="0"/>
              <a:t>Letters </a:t>
            </a:r>
            <a:r>
              <a:rPr lang="en-US" sz="1200" dirty="0" smtClean="0"/>
              <a:t>45:306</a:t>
            </a:r>
            <a:r>
              <a:rPr lang="en-US" sz="1200" i="1" dirty="0"/>
              <a:t>-</a:t>
            </a:r>
            <a:r>
              <a:rPr lang="en-US" sz="1200" dirty="0" smtClean="0"/>
              <a:t>315</a:t>
            </a:r>
            <a:r>
              <a:rPr lang="en-US" sz="1200" i="1" dirty="0" smtClean="0"/>
              <a:t>. </a:t>
            </a:r>
            <a:r>
              <a:rPr lang="en-US" sz="1200" dirty="0" smtClean="0"/>
              <a:t>DOI: 10.1002/2017GL075633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800600" y="685335"/>
            <a:ext cx="3300946" cy="4343400"/>
            <a:chOff x="22277922" y="7835027"/>
            <a:chExt cx="3941224" cy="5034756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891"/>
            <a:stretch/>
          </p:blipFill>
          <p:spPr>
            <a:xfrm>
              <a:off x="22277922" y="7835027"/>
              <a:ext cx="3941224" cy="5034756"/>
            </a:xfrm>
            <a:prstGeom prst="rect">
              <a:avLst/>
            </a:prstGeom>
          </p:spPr>
        </p:pic>
        <p:sp>
          <p:nvSpPr>
            <p:cNvPr id="10" name="Left Arrow 9"/>
            <p:cNvSpPr/>
            <p:nvPr/>
          </p:nvSpPr>
          <p:spPr>
            <a:xfrm flipH="1">
              <a:off x="23733607" y="9320748"/>
              <a:ext cx="659817" cy="569102"/>
            </a:xfrm>
            <a:prstGeom prst="leftArrow">
              <a:avLst>
                <a:gd name="adj1" fmla="val 68257"/>
                <a:gd name="adj2" fmla="val 24689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smtClean="0"/>
                <a:t>active </a:t>
              </a:r>
              <a:r>
                <a:rPr lang="en-US" sz="900" dirty="0" smtClean="0"/>
                <a:t>OHU</a:t>
              </a:r>
              <a:endParaRPr lang="en-US" sz="900" dirty="0"/>
            </a:p>
          </p:txBody>
        </p:sp>
      </p:grp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524895" y="4698406"/>
            <a:ext cx="424012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 smtClean="0">
                <a:solidFill>
                  <a:srgbClr val="0000FF"/>
                </a:solidFill>
                <a:latin typeface="Arial" panose="020B0604020202020204" pitchFamily="34" charset="0"/>
              </a:rPr>
              <a:t>TOP: Disabling the active ocean heat uptake (blue, compared against the red) acts to reduce the negative climate feedback. BOTTOM: The breakup of the climate feedback processes shows the importance of albedo and cloud feedbacks.</a:t>
            </a:r>
            <a:endParaRPr lang="en-US" altLang="en-US" sz="1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98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Garuba-etal-Sensitivity-GRL-April2018-f</Presentation>
    <Funding xmlns="98b00cf3-a6ce-40de-8923-f140beb786e9">RGCM</Funding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FF9170-27E3-4F63-B4D8-D797A42E7360}">
  <ds:schemaRefs>
    <ds:schemaRef ds:uri="http://schemas.microsoft.com/office/2006/metadata/properties"/>
    <ds:schemaRef ds:uri="http://purl.org/dc/dcmitype/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98b00cf3-a6ce-40de-8923-f140beb786e9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EC604D1-C4B3-4DCD-A69C-B7915DCAE5A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5965</TotalTime>
  <Words>194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Garuba-etal-Sensitivity-GRL-April2018-f</dc:title>
  <dc:creator>Davis, Emily L</dc:creator>
  <dc:description/>
  <cp:lastModifiedBy>Roeder, Lynne R</cp:lastModifiedBy>
  <cp:revision>22</cp:revision>
  <cp:lastPrinted>2011-05-11T17:30:12Z</cp:lastPrinted>
  <dcterms:created xsi:type="dcterms:W3CDTF">2017-11-02T21:19:41Z</dcterms:created>
  <dcterms:modified xsi:type="dcterms:W3CDTF">2018-04-16T21:03:26Z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0x010100A22E315B1F3C42B49A0E90D2F9AB5AB100A3ADA40348D53C4EA114B46FA9468BEB</vt:lpwstr>
  </property>
  <property fmtid="{D5CDD505-2E9C-101B-9397-08002B2CF9AE}" pid="4" name="Highlight">
    <vt:lpwstr/>
  </property>
  <property fmtid="{D5CDD505-2E9C-101B-9397-08002B2CF9AE}" pid="5" name="FY">
    <vt:lpwstr/>
  </property>
  <property fmtid="{D5CDD505-2E9C-101B-9397-08002B2CF9AE}" pid="6" name="Funding">
    <vt:lpwstr>RGCM</vt:lpwstr>
  </property>
  <property fmtid="{D5CDD505-2E9C-101B-9397-08002B2CF9AE}" pid="7" name="ContentType">
    <vt:lpwstr>Slide</vt:lpwstr>
  </property>
  <property fmtid="{D5CDD505-2E9C-101B-9397-08002B2CF9AE}" pid="8" name="Presentation">
    <vt:lpwstr>Garuba-etal-Sensitivity-GRL-April2018-f</vt:lpwstr>
  </property>
  <property fmtid="{D5CDD505-2E9C-101B-9397-08002B2CF9AE}" pid="9" name="SlideDescription">
    <vt:lpwstr/>
  </property>
</Properties>
</file>