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33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4AD6B-EBA9-4091-B4E5-05245584AB56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C97DA4-904B-4906-803D-BCE049704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797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8996F9E-F5ED-E345-9C74-CB29A87D9F18}" type="slidenum">
              <a:rPr 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z="1000" smtClean="0"/>
              <a:t>http://www.pnnl.gov/science/highlights/highlights.asp?division=749</a:t>
            </a: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489123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4150361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81FC266F-AE75-A84E-B665-DB3E4DD48D13}" type="datetimeFigureOut">
              <a:rPr lang="en-US"/>
              <a:pPr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A3FC05D-CAEA-B44F-886E-CC2AB351CA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400" y="762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/>
              <a:t>Sensitivity of U.S. Summer Precipitation to Model Resolution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and </a:t>
            </a:r>
            <a:r>
              <a:rPr lang="en-US" sz="2400" b="1" dirty="0"/>
              <a:t>Convective Parameterizations Across Gray Zone Resolutions</a:t>
            </a:r>
            <a:r>
              <a:rPr lang="en-US" sz="2400" dirty="0"/>
              <a:t> 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15583" y="5959615"/>
            <a:ext cx="3810392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1000" dirty="0" smtClean="0"/>
              <a:t>Gao Y, LR </a:t>
            </a:r>
            <a:r>
              <a:rPr lang="en-US" sz="1000" dirty="0"/>
              <a:t>Leung, </a:t>
            </a:r>
            <a:r>
              <a:rPr lang="en-US" sz="1000" dirty="0" smtClean="0"/>
              <a:t>C </a:t>
            </a:r>
            <a:r>
              <a:rPr lang="en-US" sz="1000" dirty="0"/>
              <a:t>Zhao, and </a:t>
            </a:r>
            <a:r>
              <a:rPr lang="en-US" sz="1000" dirty="0" smtClean="0"/>
              <a:t>S </a:t>
            </a:r>
            <a:r>
              <a:rPr lang="en-US" sz="1000" dirty="0" err="1"/>
              <a:t>Hagos</a:t>
            </a:r>
            <a:r>
              <a:rPr lang="en-US" sz="1000" dirty="0"/>
              <a:t>. 2017. “Sensitivity of </a:t>
            </a:r>
            <a:r>
              <a:rPr lang="en-US" sz="1000" dirty="0" smtClean="0"/>
              <a:t>U.S. Summer </a:t>
            </a:r>
            <a:r>
              <a:rPr lang="en-US" sz="1000" dirty="0"/>
              <a:t>Precipitation to Model Resolution and Convective Parameterizations Across Gray Zone Resolutions</a:t>
            </a:r>
            <a:r>
              <a:rPr lang="en-US" sz="1000" dirty="0" smtClean="0"/>
              <a:t>.” </a:t>
            </a:r>
            <a:r>
              <a:rPr lang="en-US" sz="1000" i="1" dirty="0" smtClean="0"/>
              <a:t>Journal of Geophysical Research: Atmospheres</a:t>
            </a:r>
            <a:r>
              <a:rPr lang="en-US" sz="1000" dirty="0" smtClean="0"/>
              <a:t> 122. DOI: 10.1002/2016JD025896</a:t>
            </a:r>
            <a:endParaRPr lang="en-US" sz="1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3925975" y="5448300"/>
            <a:ext cx="5140148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1313" indent="-287338" algn="ctr">
              <a:spcBef>
                <a:spcPct val="15000"/>
              </a:spcBef>
              <a:tabLst>
                <a:tab pos="338138" algn="l"/>
              </a:tabLst>
            </a:pPr>
            <a:r>
              <a:rPr lang="en-US" b="1" dirty="0">
                <a:solidFill>
                  <a:srgbClr val="000000"/>
                </a:solidFill>
              </a:rPr>
              <a:t>Impact</a:t>
            </a:r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/>
              <a:t>This study </a:t>
            </a:r>
            <a:r>
              <a:rPr lang="en-US" sz="1600" dirty="0" smtClean="0"/>
              <a:t>showed a promising method to </a:t>
            </a:r>
            <a:r>
              <a:rPr lang="en-US" sz="1600" smtClean="0"/>
              <a:t>significantly improve </a:t>
            </a:r>
            <a:r>
              <a:rPr lang="en-US" sz="1600" dirty="0"/>
              <a:t>the realism of precipitation simulations at </a:t>
            </a:r>
            <a:r>
              <a:rPr lang="en-US" sz="1600" dirty="0" smtClean="0"/>
              <a:t>a continental </a:t>
            </a:r>
            <a:r>
              <a:rPr lang="en-US" sz="1600" dirty="0"/>
              <a:t>scale through </a:t>
            </a:r>
            <a:r>
              <a:rPr lang="en-US" sz="1600" dirty="0" smtClean="0"/>
              <a:t>high-performance </a:t>
            </a:r>
            <a:r>
              <a:rPr lang="en-US" sz="1600" dirty="0"/>
              <a:t>computing </a:t>
            </a:r>
            <a:r>
              <a:rPr lang="en-US" sz="1600"/>
              <a:t>and </a:t>
            </a:r>
            <a:r>
              <a:rPr lang="en-US" sz="1600" smtClean="0"/>
              <a:t>convection-permitting </a:t>
            </a:r>
            <a:r>
              <a:rPr lang="en-US" sz="1600" dirty="0"/>
              <a:t>climate </a:t>
            </a:r>
            <a:r>
              <a:rPr lang="en-US" sz="1600" dirty="0" smtClean="0"/>
              <a:t>modeling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882503"/>
            <a:ext cx="3967717" cy="5289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E</a:t>
            </a:r>
            <a:r>
              <a:rPr lang="en-US" sz="1600" dirty="0" smtClean="0"/>
              <a:t>valuate the </a:t>
            </a:r>
            <a:r>
              <a:rPr lang="en-US" sz="1600" dirty="0"/>
              <a:t>effects of model resolution and convective </a:t>
            </a:r>
            <a:r>
              <a:rPr lang="en-US" sz="1600" dirty="0" smtClean="0"/>
              <a:t>parameterizations on simulation of U.S. summer precipitation </a:t>
            </a:r>
          </a:p>
          <a:p>
            <a:pPr algn="ctr">
              <a:spcBef>
                <a:spcPct val="15000"/>
              </a:spcBef>
              <a:defRPr/>
            </a:pPr>
            <a:r>
              <a:rPr lang="en-US" b="1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Approach</a:t>
            </a:r>
            <a:endParaRPr lang="en-US" b="1" dirty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cs typeface="Arial" pitchFamily="34" charset="0"/>
              </a:rPr>
              <a:t>Perform a set of simulations using the Weather Research and Forecasting model at resolutions of 36 km, 12 km, and 4 km using the </a:t>
            </a:r>
            <a:r>
              <a:rPr lang="en-US" sz="1600" dirty="0" err="1" smtClean="0">
                <a:latin typeface="Calibri" pitchFamily="34" charset="0"/>
                <a:cs typeface="Arial" pitchFamily="34" charset="0"/>
              </a:rPr>
              <a:t>Kain</a:t>
            </a:r>
            <a:r>
              <a:rPr lang="en-US" sz="1600" dirty="0" smtClean="0">
                <a:latin typeface="Calibri" pitchFamily="34" charset="0"/>
                <a:cs typeface="Arial" pitchFamily="34" charset="0"/>
              </a:rPr>
              <a:t>-Fritsch and </a:t>
            </a:r>
            <a:r>
              <a:rPr lang="en-US" sz="1600" dirty="0" err="1" smtClean="0">
                <a:latin typeface="Calibri" pitchFamily="34" charset="0"/>
                <a:cs typeface="Arial" pitchFamily="34" charset="0"/>
              </a:rPr>
              <a:t>Grell</a:t>
            </a:r>
            <a:r>
              <a:rPr lang="en-US" sz="1600" dirty="0" smtClean="0">
                <a:latin typeface="Calibri" pitchFamily="34" charset="0"/>
                <a:cs typeface="Arial" pitchFamily="34" charset="0"/>
              </a:rPr>
              <a:t>-Freitas cumulus parameterizations for a wet and a dry summer over the U.S.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Compare simulations of the spatial distribution, diurnal variability, and propagating features of precipitation with observed characteristics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Investigate the warm bias over the central U.S. using simulations with and without nudging and a water budget analysis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7294921" y="917830"/>
            <a:ext cx="184908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1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Diurnal precipitation cycle over </a:t>
            </a:r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Great </a:t>
            </a:r>
            <a:r>
              <a:rPr lang="en-US" sz="1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Plains, with </a:t>
            </a:r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length/color and direction </a:t>
            </a:r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</a:t>
            </a:r>
            <a:r>
              <a:rPr lang="en-US" sz="1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arrows indicating the </a:t>
            </a:r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magnitude of precipitation </a:t>
            </a:r>
            <a:r>
              <a:rPr lang="en-US" sz="1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maxima in </a:t>
            </a:r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mm/day </a:t>
            </a:r>
            <a:r>
              <a:rPr lang="en-US" sz="1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timing of precipitation </a:t>
            </a:r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maximum in local standard </a:t>
            </a:r>
            <a:r>
              <a:rPr lang="en-US" sz="1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time, respectively. Observations at </a:t>
            </a:r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top </a:t>
            </a:r>
            <a:r>
              <a:rPr lang="en-US" sz="1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for the PERSIANN</a:t>
            </a:r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TRMM, </a:t>
            </a:r>
            <a:r>
              <a:rPr lang="en-US" sz="1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NLDAS data sets</a:t>
            </a:r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middle and bottom panels show more realistic simulations at 4 km resolution and using the </a:t>
            </a:r>
            <a:r>
              <a:rPr lang="en-US" sz="1200" b="1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Grell</a:t>
            </a:r>
            <a:r>
              <a:rPr lang="en-US" sz="1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-Freitas scheme.</a:t>
            </a:r>
            <a:endParaRPr lang="en-US" sz="1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502" y="973420"/>
            <a:ext cx="3256418" cy="447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32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Gao-Leung-PrecipitationSensitivity-JGR-March2017f</Presentation>
    <Funding xmlns="98b00cf3-a6ce-40de-8923-f140beb786e9">RGCM</Funding>
  </documentManagement>
</p:properties>
</file>

<file path=customXml/itemProps1.xml><?xml version="1.0" encoding="utf-8"?>
<ds:datastoreItem xmlns:ds="http://schemas.openxmlformats.org/officeDocument/2006/customXml" ds:itemID="{918065AD-B20C-4B67-BA6F-741CD5EC98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F8FAC01-BF51-4F54-B855-3AB256B3977D}">
  <ds:schemaRefs>
    <ds:schemaRef ds:uri="http://purl.org/dc/elements/1.1/"/>
    <ds:schemaRef ds:uri="http://purl.org/dc/dcmitype/"/>
    <ds:schemaRef ds:uri="http://purl.org/dc/terms/"/>
    <ds:schemaRef ds:uri="http://schemas.microsoft.com/office/infopath/2007/PartnerControls"/>
    <ds:schemaRef ds:uri="98b00cf3-a6ce-40de-8923-f140beb786e9"/>
    <ds:schemaRef ds:uri="http://schemas.microsoft.com/office/2006/documentManagement/types"/>
    <ds:schemaRef ds:uri="http://schemas.openxmlformats.org/package/2006/metadata/core-properties"/>
    <ds:schemaRef ds:uri="http://schemas.microsoft.com/sharepoint/v3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DOE-Sample-Slide-Highlights-Template.pot</Template>
  <TotalTime>799</TotalTime>
  <Words>252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Gao-Leung-PrecipitationSensitivity-JGR-March2017f</dc:title>
  <dc:creator>JOvink</dc:creator>
  <dc:description/>
  <cp:lastModifiedBy>Dorsey, Kathryn S</cp:lastModifiedBy>
  <cp:revision>44</cp:revision>
  <cp:lastPrinted>2017-02-14T23:42:19Z</cp:lastPrinted>
  <dcterms:created xsi:type="dcterms:W3CDTF">2013-02-22T17:42:48Z</dcterms:created>
  <dcterms:modified xsi:type="dcterms:W3CDTF">2017-03-13T15:32:55Z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ghlight">
    <vt:lpwstr/>
  </property>
  <property fmtid="{D5CDD505-2E9C-101B-9397-08002B2CF9AE}" pid="3" name="FY">
    <vt:lpwstr/>
  </property>
  <property fmtid="{D5CDD505-2E9C-101B-9397-08002B2CF9AE}" pid="4" name="Funding">
    <vt:lpwstr>RGCM</vt:lpwstr>
  </property>
  <property fmtid="{D5CDD505-2E9C-101B-9397-08002B2CF9AE}" pid="5" name="ContentTypeId">
    <vt:lpwstr>0x010100A22E315B1F3C42B49A0E90D2F9AB5AB100A3ADA40348D53C4EA114B46FA9468BEB</vt:lpwstr>
  </property>
  <property fmtid="{D5CDD505-2E9C-101B-9397-08002B2CF9AE}" pid="6" name="ContentType">
    <vt:lpwstr>Slide</vt:lpwstr>
  </property>
  <property fmtid="{D5CDD505-2E9C-101B-9397-08002B2CF9AE}" pid="7" name="Presentation">
    <vt:lpwstr>Gao-Leung-PrecipitationSensitivity-JGR-March2017f</vt:lpwstr>
  </property>
  <property fmtid="{D5CDD505-2E9C-101B-9397-08002B2CF9AE}" pid="8" name="SlideDescription">
    <vt:lpwstr/>
  </property>
</Properties>
</file>