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6" d="100"/>
          <a:sy n="96" d="100"/>
        </p:scale>
        <p:origin x="-1066" y="-91"/>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720A891-8067-4706-B6BC-65C0D0EF69EB}" type="datetimeFigureOut">
              <a:rPr lang="en-US" smtClean="0"/>
              <a:t>11/28/2016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941BE1-0967-46A2-9535-1DF47ACB1BFF}" type="slidenum">
              <a:rPr lang="en-US" smtClean="0"/>
              <a:t>‹#›</a:t>
            </a:fld>
            <a:endParaRPr lang="en-US"/>
          </a:p>
        </p:txBody>
      </p:sp>
    </p:spTree>
    <p:extLst>
      <p:ext uri="{BB962C8B-B14F-4D97-AF65-F5344CB8AC3E}">
        <p14:creationId xmlns:p14="http://schemas.microsoft.com/office/powerpoint/2010/main" val="29894595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720A891-8067-4706-B6BC-65C0D0EF69EB}" type="datetimeFigureOut">
              <a:rPr lang="en-US" smtClean="0"/>
              <a:t>11/28/2016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941BE1-0967-46A2-9535-1DF47ACB1BFF}" type="slidenum">
              <a:rPr lang="en-US" smtClean="0"/>
              <a:t>‹#›</a:t>
            </a:fld>
            <a:endParaRPr lang="en-US"/>
          </a:p>
        </p:txBody>
      </p:sp>
    </p:spTree>
    <p:extLst>
      <p:ext uri="{BB962C8B-B14F-4D97-AF65-F5344CB8AC3E}">
        <p14:creationId xmlns:p14="http://schemas.microsoft.com/office/powerpoint/2010/main" val="4432971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720A891-8067-4706-B6BC-65C0D0EF69EB}" type="datetimeFigureOut">
              <a:rPr lang="en-US" smtClean="0"/>
              <a:t>11/28/2016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941BE1-0967-46A2-9535-1DF47ACB1BFF}" type="slidenum">
              <a:rPr lang="en-US" smtClean="0"/>
              <a:t>‹#›</a:t>
            </a:fld>
            <a:endParaRPr lang="en-US"/>
          </a:p>
        </p:txBody>
      </p:sp>
    </p:spTree>
    <p:extLst>
      <p:ext uri="{BB962C8B-B14F-4D97-AF65-F5344CB8AC3E}">
        <p14:creationId xmlns:p14="http://schemas.microsoft.com/office/powerpoint/2010/main" val="33091712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720A891-8067-4706-B6BC-65C0D0EF69EB}" type="datetimeFigureOut">
              <a:rPr lang="en-US" smtClean="0"/>
              <a:t>11/28/2016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941BE1-0967-46A2-9535-1DF47ACB1BFF}" type="slidenum">
              <a:rPr lang="en-US" smtClean="0"/>
              <a:t>‹#›</a:t>
            </a:fld>
            <a:endParaRPr lang="en-US"/>
          </a:p>
        </p:txBody>
      </p:sp>
    </p:spTree>
    <p:extLst>
      <p:ext uri="{BB962C8B-B14F-4D97-AF65-F5344CB8AC3E}">
        <p14:creationId xmlns:p14="http://schemas.microsoft.com/office/powerpoint/2010/main" val="1000016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720A891-8067-4706-B6BC-65C0D0EF69EB}" type="datetimeFigureOut">
              <a:rPr lang="en-US" smtClean="0"/>
              <a:t>11/28/2016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941BE1-0967-46A2-9535-1DF47ACB1BFF}" type="slidenum">
              <a:rPr lang="en-US" smtClean="0"/>
              <a:t>‹#›</a:t>
            </a:fld>
            <a:endParaRPr lang="en-US"/>
          </a:p>
        </p:txBody>
      </p:sp>
    </p:spTree>
    <p:extLst>
      <p:ext uri="{BB962C8B-B14F-4D97-AF65-F5344CB8AC3E}">
        <p14:creationId xmlns:p14="http://schemas.microsoft.com/office/powerpoint/2010/main" val="5648076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720A891-8067-4706-B6BC-65C0D0EF69EB}" type="datetimeFigureOut">
              <a:rPr lang="en-US" smtClean="0"/>
              <a:t>11/28/2016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941BE1-0967-46A2-9535-1DF47ACB1BFF}" type="slidenum">
              <a:rPr lang="en-US" smtClean="0"/>
              <a:t>‹#›</a:t>
            </a:fld>
            <a:endParaRPr lang="en-US"/>
          </a:p>
        </p:txBody>
      </p:sp>
    </p:spTree>
    <p:extLst>
      <p:ext uri="{BB962C8B-B14F-4D97-AF65-F5344CB8AC3E}">
        <p14:creationId xmlns:p14="http://schemas.microsoft.com/office/powerpoint/2010/main" val="39196095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720A891-8067-4706-B6BC-65C0D0EF69EB}" type="datetimeFigureOut">
              <a:rPr lang="en-US" smtClean="0"/>
              <a:t>11/28/2016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3941BE1-0967-46A2-9535-1DF47ACB1BFF}" type="slidenum">
              <a:rPr lang="en-US" smtClean="0"/>
              <a:t>‹#›</a:t>
            </a:fld>
            <a:endParaRPr lang="en-US"/>
          </a:p>
        </p:txBody>
      </p:sp>
    </p:spTree>
    <p:extLst>
      <p:ext uri="{BB962C8B-B14F-4D97-AF65-F5344CB8AC3E}">
        <p14:creationId xmlns:p14="http://schemas.microsoft.com/office/powerpoint/2010/main" val="15411223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720A891-8067-4706-B6BC-65C0D0EF69EB}" type="datetimeFigureOut">
              <a:rPr lang="en-US" smtClean="0"/>
              <a:t>11/28/2016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3941BE1-0967-46A2-9535-1DF47ACB1BFF}" type="slidenum">
              <a:rPr lang="en-US" smtClean="0"/>
              <a:t>‹#›</a:t>
            </a:fld>
            <a:endParaRPr lang="en-US"/>
          </a:p>
        </p:txBody>
      </p:sp>
    </p:spTree>
    <p:extLst>
      <p:ext uri="{BB962C8B-B14F-4D97-AF65-F5344CB8AC3E}">
        <p14:creationId xmlns:p14="http://schemas.microsoft.com/office/powerpoint/2010/main" val="19562498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20A891-8067-4706-B6BC-65C0D0EF69EB}" type="datetimeFigureOut">
              <a:rPr lang="en-US" smtClean="0"/>
              <a:t>11/28/2016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3941BE1-0967-46A2-9535-1DF47ACB1BFF}" type="slidenum">
              <a:rPr lang="en-US" smtClean="0"/>
              <a:t>‹#›</a:t>
            </a:fld>
            <a:endParaRPr lang="en-US"/>
          </a:p>
        </p:txBody>
      </p:sp>
    </p:spTree>
    <p:extLst>
      <p:ext uri="{BB962C8B-B14F-4D97-AF65-F5344CB8AC3E}">
        <p14:creationId xmlns:p14="http://schemas.microsoft.com/office/powerpoint/2010/main" val="4165024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20A891-8067-4706-B6BC-65C0D0EF69EB}" type="datetimeFigureOut">
              <a:rPr lang="en-US" smtClean="0"/>
              <a:t>11/28/2016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941BE1-0967-46A2-9535-1DF47ACB1BFF}" type="slidenum">
              <a:rPr lang="en-US" smtClean="0"/>
              <a:t>‹#›</a:t>
            </a:fld>
            <a:endParaRPr lang="en-US"/>
          </a:p>
        </p:txBody>
      </p:sp>
    </p:spTree>
    <p:extLst>
      <p:ext uri="{BB962C8B-B14F-4D97-AF65-F5344CB8AC3E}">
        <p14:creationId xmlns:p14="http://schemas.microsoft.com/office/powerpoint/2010/main" val="32456222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20A891-8067-4706-B6BC-65C0D0EF69EB}" type="datetimeFigureOut">
              <a:rPr lang="en-US" smtClean="0"/>
              <a:t>11/28/2016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941BE1-0967-46A2-9535-1DF47ACB1BFF}" type="slidenum">
              <a:rPr lang="en-US" smtClean="0"/>
              <a:t>‹#›</a:t>
            </a:fld>
            <a:endParaRPr lang="en-US"/>
          </a:p>
        </p:txBody>
      </p:sp>
    </p:spTree>
    <p:extLst>
      <p:ext uri="{BB962C8B-B14F-4D97-AF65-F5344CB8AC3E}">
        <p14:creationId xmlns:p14="http://schemas.microsoft.com/office/powerpoint/2010/main" val="230947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20A891-8067-4706-B6BC-65C0D0EF69EB}" type="datetimeFigureOut">
              <a:rPr lang="en-US" smtClean="0"/>
              <a:t>11/28/2016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941BE1-0967-46A2-9535-1DF47ACB1BFF}" type="slidenum">
              <a:rPr lang="en-US" smtClean="0"/>
              <a:t>‹#›</a:t>
            </a:fld>
            <a:endParaRPr lang="en-US"/>
          </a:p>
        </p:txBody>
      </p:sp>
    </p:spTree>
    <p:extLst>
      <p:ext uri="{BB962C8B-B14F-4D97-AF65-F5344CB8AC3E}">
        <p14:creationId xmlns:p14="http://schemas.microsoft.com/office/powerpoint/2010/main" val="32937454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4"/>
          <p:cNvSpPr>
            <a:spLocks noChangeArrowheads="1"/>
          </p:cNvSpPr>
          <p:nvPr/>
        </p:nvSpPr>
        <p:spPr bwMode="auto">
          <a:xfrm>
            <a:off x="228600" y="838200"/>
            <a:ext cx="41148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5" tIns="45718" rIns="91435" bIns="45718"/>
          <a:lstStyle>
            <a:lvl1pPr marL="231775" indent="-231775" eaLnBrk="0" hangingPunct="0">
              <a:spcBef>
                <a:spcPct val="20000"/>
              </a:spcBef>
              <a:buFont typeface="Arial" pitchFamily="34"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pitchFamily="34"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pitchFamily="34"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pitchFamily="34"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pitchFamily="34"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9pPr>
          </a:lstStyle>
          <a:p>
            <a:pPr algn="ctr" eaLnBrk="1" hangingPunct="1">
              <a:spcBef>
                <a:spcPct val="15000"/>
              </a:spcBef>
              <a:buFontTx/>
              <a:buNone/>
            </a:pPr>
            <a:endParaRPr lang="en-US" altLang="en-US" sz="1800"/>
          </a:p>
        </p:txBody>
      </p:sp>
      <p:sp>
        <p:nvSpPr>
          <p:cNvPr id="4" name="Rectangle 5"/>
          <p:cNvSpPr>
            <a:spLocks noChangeArrowheads="1"/>
          </p:cNvSpPr>
          <p:nvPr/>
        </p:nvSpPr>
        <p:spPr bwMode="auto">
          <a:xfrm>
            <a:off x="-228600" y="-4763"/>
            <a:ext cx="9525000" cy="461963"/>
          </a:xfrm>
          <a:prstGeom prst="rect">
            <a:avLst/>
          </a:prstGeom>
          <a:noFill/>
          <a:ln w="9525">
            <a:noFill/>
            <a:miter lim="800000"/>
            <a:headEnd/>
            <a:tailEnd/>
          </a:ln>
        </p:spPr>
        <p:txBody>
          <a:bodyPr lIns="91435" tIns="45718" rIns="91435" bIns="45718">
            <a:spAutoFit/>
          </a:bodyPr>
          <a:lstStyle/>
          <a:p>
            <a:pPr algn="ctr">
              <a:defRPr/>
            </a:pPr>
            <a:r>
              <a:rPr lang="en-US" sz="2400" b="1" dirty="0"/>
              <a:t>Making sense of the early-2000s warming slowdown</a:t>
            </a:r>
            <a:endParaRPr lang="en-US" sz="2400" b="1" dirty="0">
              <a:latin typeface="+mn-lt"/>
              <a:cs typeface="Arial" pitchFamily="34" charset="0"/>
            </a:endParaRPr>
          </a:p>
        </p:txBody>
      </p:sp>
      <p:sp>
        <p:nvSpPr>
          <p:cNvPr id="5" name="Rectangle 19"/>
          <p:cNvSpPr>
            <a:spLocks noChangeArrowheads="1"/>
          </p:cNvSpPr>
          <p:nvPr/>
        </p:nvSpPr>
        <p:spPr bwMode="auto">
          <a:xfrm>
            <a:off x="4495800" y="685800"/>
            <a:ext cx="4343400" cy="373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lIns="91435" tIns="45718" rIns="91435" bIns="45718">
            <a:spAutoFit/>
          </a:bodyPr>
          <a:lstStyle>
            <a:lvl1pPr eaLnBrk="0" hangingPunct="0">
              <a:spcBef>
                <a:spcPct val="20000"/>
              </a:spcBef>
              <a:buFont typeface="Arial" pitchFamily="34"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pitchFamily="34"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pitchFamily="34"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pitchFamily="34"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pitchFamily="34"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9pPr>
          </a:lstStyle>
          <a:p>
            <a:pPr eaLnBrk="1" hangingPunct="1">
              <a:spcBef>
                <a:spcPct val="0"/>
              </a:spcBef>
              <a:buFontTx/>
              <a:buNone/>
            </a:pPr>
            <a:endParaRPr lang="en-US" altLang="en-US" sz="1800"/>
          </a:p>
        </p:txBody>
      </p:sp>
      <p:sp>
        <p:nvSpPr>
          <p:cNvPr id="6" name="Rectangle 20"/>
          <p:cNvSpPr>
            <a:spLocks noChangeArrowheads="1"/>
          </p:cNvSpPr>
          <p:nvPr/>
        </p:nvSpPr>
        <p:spPr bwMode="auto">
          <a:xfrm>
            <a:off x="4343400" y="914400"/>
            <a:ext cx="4419600" cy="373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lIns="91435" tIns="45718" rIns="91435" bIns="45718">
            <a:spAutoFit/>
          </a:bodyPr>
          <a:lstStyle>
            <a:lvl1pPr eaLnBrk="0" hangingPunct="0">
              <a:spcBef>
                <a:spcPct val="20000"/>
              </a:spcBef>
              <a:buFont typeface="Arial" pitchFamily="34"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pitchFamily="34"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pitchFamily="34"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pitchFamily="34"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pitchFamily="34"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9pPr>
          </a:lstStyle>
          <a:p>
            <a:pPr eaLnBrk="1" hangingPunct="1">
              <a:spcBef>
                <a:spcPct val="0"/>
              </a:spcBef>
              <a:buFontTx/>
              <a:buNone/>
            </a:pPr>
            <a:endParaRPr lang="en-US" altLang="en-US" sz="1800"/>
          </a:p>
        </p:txBody>
      </p:sp>
      <p:sp>
        <p:nvSpPr>
          <p:cNvPr id="7" name="TextBox 6"/>
          <p:cNvSpPr txBox="1"/>
          <p:nvPr/>
        </p:nvSpPr>
        <p:spPr>
          <a:xfrm>
            <a:off x="533400" y="6211888"/>
            <a:ext cx="8382000" cy="646112"/>
          </a:xfrm>
          <a:prstGeom prst="rect">
            <a:avLst/>
          </a:prstGeom>
        </p:spPr>
        <p:style>
          <a:lnRef idx="2">
            <a:schemeClr val="dk1"/>
          </a:lnRef>
          <a:fillRef idx="1">
            <a:schemeClr val="lt1"/>
          </a:fillRef>
          <a:effectRef idx="0">
            <a:schemeClr val="dk1"/>
          </a:effectRef>
          <a:fontRef idx="minor">
            <a:schemeClr val="dk1"/>
          </a:fontRef>
        </p:style>
        <p:txBody>
          <a:bodyPr lIns="91435" tIns="45718" rIns="91435" bIns="45718">
            <a:spAutoFit/>
          </a:bodyPr>
          <a:lstStyle/>
          <a:p>
            <a:pPr>
              <a:defRPr/>
            </a:pPr>
            <a:r>
              <a:rPr lang="en-US" sz="1200" dirty="0"/>
              <a:t>Fyfe, J.C., G.A. Meehl, M.H. England, M.E. Mann, B.D. </a:t>
            </a:r>
            <a:r>
              <a:rPr lang="en-US" sz="1200" dirty="0" err="1"/>
              <a:t>Santer</a:t>
            </a:r>
            <a:r>
              <a:rPr lang="en-US" sz="1200" dirty="0"/>
              <a:t>, G.M. </a:t>
            </a:r>
            <a:r>
              <a:rPr lang="en-US" sz="1200" dirty="0" err="1"/>
              <a:t>Flato</a:t>
            </a:r>
            <a:r>
              <a:rPr lang="en-US" sz="1200" dirty="0"/>
              <a:t>, E. Hawkins, N.P. Gillett, S.-P. </a:t>
            </a:r>
            <a:r>
              <a:rPr lang="en-US" sz="1200" dirty="0" err="1"/>
              <a:t>Xie</a:t>
            </a:r>
            <a:r>
              <a:rPr lang="en-US" sz="1200" dirty="0"/>
              <a:t>, Y. </a:t>
            </a:r>
            <a:r>
              <a:rPr lang="en-US" sz="1200" dirty="0" err="1"/>
              <a:t>Kosaka</a:t>
            </a:r>
            <a:r>
              <a:rPr lang="en-US" sz="1200" dirty="0"/>
              <a:t>, and N.C. Swart, 2016:  Making sense of the early-2000s warming slowdown. </a:t>
            </a:r>
            <a:r>
              <a:rPr lang="en-US" sz="1200" i="1" dirty="0"/>
              <a:t>Nature Climate Change</a:t>
            </a:r>
            <a:r>
              <a:rPr lang="en-US" sz="1200" dirty="0"/>
              <a:t>, </a:t>
            </a:r>
            <a:r>
              <a:rPr lang="en-US" sz="1200" b="1" dirty="0"/>
              <a:t>6</a:t>
            </a:r>
            <a:r>
              <a:rPr lang="en-US" sz="1200" dirty="0"/>
              <a:t>, 224—228, doi:10.1038/nclimate2938.</a:t>
            </a:r>
          </a:p>
          <a:p>
            <a:pPr>
              <a:defRPr/>
            </a:pPr>
            <a:endParaRPr lang="en-US" sz="1200" dirty="0"/>
          </a:p>
        </p:txBody>
      </p:sp>
      <p:sp>
        <p:nvSpPr>
          <p:cNvPr id="8" name="Rectangle 4"/>
          <p:cNvSpPr>
            <a:spLocks noChangeArrowheads="1"/>
          </p:cNvSpPr>
          <p:nvPr/>
        </p:nvSpPr>
        <p:spPr bwMode="auto">
          <a:xfrm>
            <a:off x="-228600" y="449263"/>
            <a:ext cx="4191000" cy="1989137"/>
          </a:xfrm>
          <a:prstGeom prst="rect">
            <a:avLst/>
          </a:prstGeom>
          <a:noFill/>
          <a:ln w="9525">
            <a:noFill/>
            <a:miter lim="800000"/>
            <a:headEnd/>
            <a:tailEnd/>
          </a:ln>
        </p:spPr>
        <p:txBody>
          <a:bodyPr lIns="91435" tIns="45718" rIns="91435" bIns="45718"/>
          <a:lstStyle/>
          <a:p>
            <a:pPr marL="231763" indent="-231763" algn="ctr">
              <a:spcBef>
                <a:spcPct val="15000"/>
              </a:spcBef>
              <a:defRPr/>
            </a:pPr>
            <a:r>
              <a:rPr lang="en-US" sz="2000" b="1" dirty="0">
                <a:latin typeface="Calibri" pitchFamily="34" charset="0"/>
                <a:cs typeface="Arial" pitchFamily="34" charset="0"/>
              </a:rPr>
              <a:t>Objective</a:t>
            </a:r>
          </a:p>
          <a:p>
            <a:pPr marL="231763">
              <a:spcBef>
                <a:spcPts val="0"/>
              </a:spcBef>
              <a:defRPr/>
            </a:pPr>
            <a:r>
              <a:rPr lang="en-US" dirty="0"/>
              <a:t>It has been claimed that the early-2000s global warming slowdown or hiatus, characterized by a reduced rate of global surface warming, has been overstated, lacks sound scientific basis, or is unsupported   by observations. The evidence presented here contradicts these claims. </a:t>
            </a:r>
            <a:endParaRPr lang="en-US" b="1" dirty="0">
              <a:latin typeface="Calibri" pitchFamily="34" charset="0"/>
              <a:cs typeface="Arial" pitchFamily="34" charset="0"/>
            </a:endParaRPr>
          </a:p>
        </p:txBody>
      </p:sp>
      <p:sp>
        <p:nvSpPr>
          <p:cNvPr id="9" name="TextBox 12"/>
          <p:cNvSpPr txBox="1">
            <a:spLocks noChangeArrowheads="1"/>
          </p:cNvSpPr>
          <p:nvPr/>
        </p:nvSpPr>
        <p:spPr bwMode="auto">
          <a:xfrm>
            <a:off x="3944938" y="2438400"/>
            <a:ext cx="5275262"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5" tIns="45718" rIns="91435" bIns="45718">
            <a:spAutoFit/>
          </a:bodyPr>
          <a:lstStyle>
            <a:lvl1pPr eaLnBrk="0" hangingPunct="0">
              <a:spcBef>
                <a:spcPct val="20000"/>
              </a:spcBef>
              <a:buFont typeface="Arial" pitchFamily="34"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pitchFamily="34"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pitchFamily="34"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pitchFamily="34"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pitchFamily="34"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9pPr>
          </a:lstStyle>
          <a:p>
            <a:pPr eaLnBrk="1" hangingPunct="1">
              <a:spcBef>
                <a:spcPct val="0"/>
              </a:spcBef>
              <a:buFont typeface="Arial" pitchFamily="34" charset="0"/>
              <a:buNone/>
            </a:pPr>
            <a:r>
              <a:rPr lang="en-US" altLang="en-US" sz="1200" b="1">
                <a:solidFill>
                  <a:srgbClr val="0070C0"/>
                </a:solidFill>
                <a:latin typeface="Arial" pitchFamily="34" charset="0"/>
              </a:rPr>
              <a:t>Anomalies in the ratio of trends in annual mean and global mean surface temperature, to trends in anthropogenic radiative forcing.  The ratio of the trends over each period (1950-72 for negative IPO, 1972-2001 for positive IPO, and 2001-2014 for negative IPO) is expressed as an anomaly relative to the trend computed over the full period from 1950 to 2014.  The negative signs of this ratio during periods of negative IPO, and positive sign during positive IPO, demonstrate how internally generated decadal variability can slow (negative IPO) or accelerate (positive IPO) warming from steady increases in radiative forcing from increasing greenhouse gases </a:t>
            </a:r>
            <a:endParaRPr lang="en-US" altLang="en-US" sz="1800" b="1">
              <a:solidFill>
                <a:srgbClr val="0070C0"/>
              </a:solidFill>
              <a:latin typeface="Arial" pitchFamily="34" charset="0"/>
            </a:endParaRPr>
          </a:p>
        </p:txBody>
      </p:sp>
      <p:sp>
        <p:nvSpPr>
          <p:cNvPr id="10" name="Rectangle 3"/>
          <p:cNvSpPr>
            <a:spLocks noChangeArrowheads="1"/>
          </p:cNvSpPr>
          <p:nvPr/>
        </p:nvSpPr>
        <p:spPr bwMode="auto">
          <a:xfrm>
            <a:off x="-76200" y="3124200"/>
            <a:ext cx="4343400"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5" tIns="45718" rIns="91435" bIns="45718"/>
          <a:lstStyle>
            <a:lvl1pPr marL="231775" indent="-231775" eaLnBrk="0" hangingPunct="0">
              <a:spcBef>
                <a:spcPct val="20000"/>
              </a:spcBef>
              <a:buFont typeface="Arial" pitchFamily="34"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pitchFamily="34"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pitchFamily="34"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pitchFamily="34"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pitchFamily="34"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9pPr>
          </a:lstStyle>
          <a:p>
            <a:pPr algn="ctr" eaLnBrk="1" hangingPunct="1">
              <a:spcBef>
                <a:spcPct val="15000"/>
              </a:spcBef>
              <a:buFontTx/>
              <a:buNone/>
            </a:pPr>
            <a:r>
              <a:rPr lang="en-US" altLang="en-US" sz="2000" b="1" dirty="0"/>
              <a:t>Approach</a:t>
            </a:r>
          </a:p>
          <a:p>
            <a:pPr eaLnBrk="1" hangingPunct="1">
              <a:spcBef>
                <a:spcPct val="15000"/>
              </a:spcBef>
              <a:buFontTx/>
              <a:buChar char="•"/>
            </a:pPr>
            <a:r>
              <a:rPr lang="en-US" altLang="en-US" sz="1800" dirty="0">
                <a:latin typeface="Arial" pitchFamily="34" charset="0"/>
              </a:rPr>
              <a:t>Analyze global mean surface temperature (GMST) trends as a function of phase of the </a:t>
            </a:r>
            <a:r>
              <a:rPr lang="en-US" altLang="en-US" sz="1800" dirty="0" err="1">
                <a:latin typeface="Arial" pitchFamily="34" charset="0"/>
              </a:rPr>
              <a:t>Interdecadal</a:t>
            </a:r>
            <a:r>
              <a:rPr lang="en-US" altLang="en-US" sz="1800" dirty="0">
                <a:latin typeface="Arial" pitchFamily="34" charset="0"/>
              </a:rPr>
              <a:t> Pacific Oscillation (IPO)</a:t>
            </a:r>
          </a:p>
          <a:p>
            <a:pPr eaLnBrk="1" hangingPunct="1">
              <a:spcBef>
                <a:spcPct val="15000"/>
              </a:spcBef>
              <a:buFontTx/>
              <a:buChar char="•"/>
            </a:pPr>
            <a:r>
              <a:rPr lang="en-US" altLang="en-US" sz="1800">
                <a:latin typeface="Arial" pitchFamily="34" charset="0"/>
              </a:rPr>
              <a:t>For different IPO phases, compute anomalies in the ratio of trends in GMST, to trends in anthropogenic radiative forcing, relative to the full 1950-2014 period</a:t>
            </a:r>
          </a:p>
        </p:txBody>
      </p:sp>
      <p:sp>
        <p:nvSpPr>
          <p:cNvPr id="11" name="TextBox 24"/>
          <p:cNvSpPr txBox="1">
            <a:spLocks noChangeArrowheads="1"/>
          </p:cNvSpPr>
          <p:nvPr/>
        </p:nvSpPr>
        <p:spPr bwMode="auto">
          <a:xfrm>
            <a:off x="4114800" y="4214813"/>
            <a:ext cx="5067300" cy="236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5" tIns="45718" rIns="91435" bIns="45718">
            <a:spAutoFit/>
          </a:bodyPr>
          <a:lstStyle>
            <a:lvl1pPr eaLnBrk="0" hangingPunct="0">
              <a:spcBef>
                <a:spcPct val="20000"/>
              </a:spcBef>
              <a:buFont typeface="Arial" pitchFamily="34"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pitchFamily="34"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pitchFamily="34"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pitchFamily="34"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pitchFamily="34"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2000" b="1"/>
              <a:t>Impact</a:t>
            </a:r>
          </a:p>
          <a:p>
            <a:pPr eaLnBrk="1" hangingPunct="1">
              <a:spcBef>
                <a:spcPct val="0"/>
              </a:spcBef>
              <a:buFont typeface="Arial" pitchFamily="34" charset="0"/>
              <a:buNone/>
            </a:pPr>
            <a:r>
              <a:rPr lang="en-US" altLang="en-US" sz="1800">
                <a:latin typeface="Arial" pitchFamily="34" charset="0"/>
              </a:rPr>
              <a:t>The rate of warming over the early twenty-first century (IPO was in its negative phase), is slower than that of the previous few decades (IPO in its negative phase), and these decadal fluctuations are superimposed on a long term multi-decadal warming trend. </a:t>
            </a:r>
          </a:p>
          <a:p>
            <a:pPr eaLnBrk="1" hangingPunct="1">
              <a:spcBef>
                <a:spcPct val="0"/>
              </a:spcBef>
              <a:buFontTx/>
              <a:buNone/>
            </a:pPr>
            <a:endParaRPr lang="en-US" altLang="en-US" sz="1800">
              <a:latin typeface="Arial" pitchFamily="34" charset="0"/>
            </a:endParaRPr>
          </a:p>
        </p:txBody>
      </p:sp>
      <p:pic>
        <p:nvPicPr>
          <p:cNvPr id="12" name="Picture 1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7600" y="647700"/>
            <a:ext cx="5562600" cy="1866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 name="TextBox 2"/>
          <p:cNvSpPr txBox="1">
            <a:spLocks noChangeArrowheads="1"/>
          </p:cNvSpPr>
          <p:nvPr/>
        </p:nvSpPr>
        <p:spPr bwMode="auto">
          <a:xfrm>
            <a:off x="4572000" y="838200"/>
            <a:ext cx="4800600" cy="265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5" tIns="45718" rIns="91435" bIns="45718">
            <a:spAutoFit/>
          </a:bodyPr>
          <a:lstStyle>
            <a:lvl1pPr eaLnBrk="0" hangingPunct="0">
              <a:spcBef>
                <a:spcPct val="20000"/>
              </a:spcBef>
              <a:buFont typeface="Arial" pitchFamily="34"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pitchFamily="34"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pitchFamily="34"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pitchFamily="34"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pitchFamily="34"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9pPr>
          </a:lstStyle>
          <a:p>
            <a:pPr eaLnBrk="1" hangingPunct="1">
              <a:spcBef>
                <a:spcPct val="0"/>
              </a:spcBef>
              <a:buFontTx/>
              <a:buNone/>
            </a:pPr>
            <a:r>
              <a:rPr lang="en-US" altLang="en-US" sz="1100">
                <a:latin typeface="Arial" pitchFamily="34" charset="0"/>
              </a:rPr>
              <a:t>Negative IPO                      Positive IPO                            Negative IPO</a:t>
            </a:r>
          </a:p>
        </p:txBody>
      </p:sp>
    </p:spTree>
    <p:extLst>
      <p:ext uri="{BB962C8B-B14F-4D97-AF65-F5344CB8AC3E}">
        <p14:creationId xmlns:p14="http://schemas.microsoft.com/office/powerpoint/2010/main" val="30794299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340</Words>
  <Application>Microsoft Office PowerPoint</Application>
  <PresentationFormat>On-screen Show (4:3)</PresentationFormat>
  <Paragraphs>11</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NCAR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Stephanie Shearer</dc:creator>
  <cp:lastModifiedBy>Stephanie Shearer</cp:lastModifiedBy>
  <cp:revision>2</cp:revision>
  <dcterms:created xsi:type="dcterms:W3CDTF">2016-11-28T20:47:16Z</dcterms:created>
  <dcterms:modified xsi:type="dcterms:W3CDTF">2016-11-28T20:48:19Z</dcterms:modified>
</cp:coreProperties>
</file>