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B2B184-C10D-4BE2-B1EE-DC1A8285F04D}"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389436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B2B184-C10D-4BE2-B1EE-DC1A8285F04D}"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418237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B2B184-C10D-4BE2-B1EE-DC1A8285F04D}"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330573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B2B184-C10D-4BE2-B1EE-DC1A8285F04D}"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89849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B2B184-C10D-4BE2-B1EE-DC1A8285F04D}"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363407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B2B184-C10D-4BE2-B1EE-DC1A8285F04D}"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29247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B2B184-C10D-4BE2-B1EE-DC1A8285F04D}"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402202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B2B184-C10D-4BE2-B1EE-DC1A8285F04D}"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351196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2B184-C10D-4BE2-B1EE-DC1A8285F04D}"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403197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B2B184-C10D-4BE2-B1EE-DC1A8285F04D}"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228195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B2B184-C10D-4BE2-B1EE-DC1A8285F04D}"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6FE18-61C5-411D-939B-BF9EFB22BCD3}" type="slidenum">
              <a:rPr lang="en-US" smtClean="0"/>
              <a:t>‹#›</a:t>
            </a:fld>
            <a:endParaRPr lang="en-US"/>
          </a:p>
        </p:txBody>
      </p:sp>
    </p:spTree>
    <p:extLst>
      <p:ext uri="{BB962C8B-B14F-4D97-AF65-F5344CB8AC3E}">
        <p14:creationId xmlns:p14="http://schemas.microsoft.com/office/powerpoint/2010/main" val="332147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2B184-C10D-4BE2-B1EE-DC1A8285F04D}" type="datetimeFigureOut">
              <a:rPr lang="en-US" smtClean="0"/>
              <a:t>2/27/2019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6FE18-61C5-411D-939B-BF9EFB22BCD3}" type="slidenum">
              <a:rPr lang="en-US" smtClean="0"/>
              <a:t>‹#›</a:t>
            </a:fld>
            <a:endParaRPr lang="en-US"/>
          </a:p>
        </p:txBody>
      </p:sp>
    </p:spTree>
    <p:extLst>
      <p:ext uri="{BB962C8B-B14F-4D97-AF65-F5344CB8AC3E}">
        <p14:creationId xmlns:p14="http://schemas.microsoft.com/office/powerpoint/2010/main" val="2720431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onlinelibrary.wiley.com/doi/10.1002/2017GL076339/ful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98F9B0-D1F7-1E4C-A29B-C6F9697975A1}"/>
              </a:ext>
            </a:extLst>
          </p:cNvPr>
          <p:cNvSpPr txBox="1"/>
          <p:nvPr/>
        </p:nvSpPr>
        <p:spPr>
          <a:xfrm>
            <a:off x="228600" y="1000115"/>
            <a:ext cx="8915400" cy="923330"/>
          </a:xfrm>
          <a:prstGeom prst="rect">
            <a:avLst/>
          </a:prstGeom>
          <a:noFill/>
        </p:spPr>
        <p:txBody>
          <a:bodyPr wrap="square" rtlCol="0">
            <a:spAutoFit/>
          </a:bodyPr>
          <a:lstStyle/>
          <a:p>
            <a:r>
              <a:rPr lang="en-US" b="1" dirty="0"/>
              <a:t>Frey, W. R., E. A. Maroon, A.G. Pendergrass, and J.E. Kay, 2017: </a:t>
            </a:r>
            <a:r>
              <a:rPr lang="en-US" b="1" i="1" dirty="0"/>
              <a:t>Geophysical Research Letters</a:t>
            </a:r>
            <a:r>
              <a:rPr lang="en-US" b="1" dirty="0"/>
              <a:t>, </a:t>
            </a:r>
            <a:r>
              <a:rPr lang="en-US" b="1" u="sng" dirty="0">
                <a:hlinkClick r:id="rId2"/>
              </a:rPr>
              <a:t>doi:10.1002/2017GL076339</a:t>
            </a:r>
            <a:r>
              <a:rPr lang="en-US" b="1" dirty="0"/>
              <a:t>. </a:t>
            </a:r>
            <a:endParaRPr lang="en-US" dirty="0"/>
          </a:p>
          <a:p>
            <a:endParaRPr lang="en-US" dirty="0" err="1">
              <a:latin typeface="Source Sans Pro"/>
              <a:cs typeface="Source Sans Pro"/>
            </a:endParaRPr>
          </a:p>
        </p:txBody>
      </p:sp>
      <p:sp>
        <p:nvSpPr>
          <p:cNvPr id="3" name="TextBox 2">
            <a:extLst>
              <a:ext uri="{FF2B5EF4-FFF2-40B4-BE49-F238E27FC236}">
                <a16:creationId xmlns:a16="http://schemas.microsoft.com/office/drawing/2014/main" id="{F7A23750-279D-4C41-9460-631C371838D0}"/>
              </a:ext>
            </a:extLst>
          </p:cNvPr>
          <p:cNvSpPr txBox="1"/>
          <p:nvPr/>
        </p:nvSpPr>
        <p:spPr>
          <a:xfrm>
            <a:off x="228600" y="85723"/>
            <a:ext cx="8515350" cy="1015663"/>
          </a:xfrm>
          <a:prstGeom prst="rect">
            <a:avLst/>
          </a:prstGeom>
          <a:noFill/>
        </p:spPr>
        <p:txBody>
          <a:bodyPr wrap="square" rtlCol="0">
            <a:spAutoFit/>
          </a:bodyPr>
          <a:lstStyle/>
          <a:p>
            <a:pPr algn="ctr"/>
            <a:r>
              <a:rPr lang="en-US" sz="3000" b="1" dirty="0"/>
              <a:t>Do Southern Ocean cloud feedbacks matter for 21</a:t>
            </a:r>
            <a:r>
              <a:rPr lang="en-US" sz="3000" b="1" baseline="30000" dirty="0"/>
              <a:t>st</a:t>
            </a:r>
            <a:r>
              <a:rPr lang="en-US" sz="3000" b="1" dirty="0"/>
              <a:t>century warming?</a:t>
            </a:r>
            <a:endParaRPr lang="en-US" sz="3000" dirty="0">
              <a:latin typeface="Source Sans Pro"/>
              <a:cs typeface="Source Sans Pro"/>
            </a:endParaRPr>
          </a:p>
        </p:txBody>
      </p:sp>
      <p:sp>
        <p:nvSpPr>
          <p:cNvPr id="4" name="TextBox 3">
            <a:extLst>
              <a:ext uri="{FF2B5EF4-FFF2-40B4-BE49-F238E27FC236}">
                <a16:creationId xmlns:a16="http://schemas.microsoft.com/office/drawing/2014/main" id="{07913E91-7F03-544D-B239-3AAB8E294E2D}"/>
              </a:ext>
            </a:extLst>
          </p:cNvPr>
          <p:cNvSpPr txBox="1"/>
          <p:nvPr/>
        </p:nvSpPr>
        <p:spPr>
          <a:xfrm>
            <a:off x="120069" y="1677295"/>
            <a:ext cx="3280356" cy="1708160"/>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latin typeface="Arial"/>
                <a:cs typeface="Arial"/>
              </a:rPr>
              <a:t>Recent work has shown that cloud feedbacks over the Southern Ocean can substantially influence equilibrium climate sensitivity. Are these feedbacks important for transient warming that we expect to see in the near future? </a:t>
            </a:r>
          </a:p>
        </p:txBody>
      </p:sp>
      <p:sp>
        <p:nvSpPr>
          <p:cNvPr id="5" name="TextBox 4">
            <a:extLst>
              <a:ext uri="{FF2B5EF4-FFF2-40B4-BE49-F238E27FC236}">
                <a16:creationId xmlns:a16="http://schemas.microsoft.com/office/drawing/2014/main" id="{6E389A7C-42B7-C546-BE0C-D83C657B130C}"/>
              </a:ext>
            </a:extLst>
          </p:cNvPr>
          <p:cNvSpPr txBox="1"/>
          <p:nvPr/>
        </p:nvSpPr>
        <p:spPr>
          <a:xfrm>
            <a:off x="120069" y="3440012"/>
            <a:ext cx="3380369" cy="1708160"/>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latin typeface="Arial"/>
                <a:cs typeface="Arial"/>
              </a:rPr>
              <a:t>Model simulations of transient warming with adjustments Southern Ocean clouds in CESM are compared against transient warming simulations without any adjustments. Feedbacks are diagnosed using radiative kernels. </a:t>
            </a:r>
          </a:p>
        </p:txBody>
      </p:sp>
      <p:sp>
        <p:nvSpPr>
          <p:cNvPr id="6" name="TextBox 5">
            <a:extLst>
              <a:ext uri="{FF2B5EF4-FFF2-40B4-BE49-F238E27FC236}">
                <a16:creationId xmlns:a16="http://schemas.microsoft.com/office/drawing/2014/main" id="{87D62622-4299-BE47-8876-39901DA8C5D3}"/>
              </a:ext>
            </a:extLst>
          </p:cNvPr>
          <p:cNvSpPr txBox="1"/>
          <p:nvPr/>
        </p:nvSpPr>
        <p:spPr>
          <a:xfrm>
            <a:off x="120069" y="5188441"/>
            <a:ext cx="3380369" cy="1492716"/>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latin typeface="Arial"/>
                <a:cs typeface="Arial"/>
              </a:rPr>
              <a:t>In these simulations, transient warming is very similar between the two sets of simulations. This is attributed to ocean heat uptake patterns that compensate for the differences in cloud feedbacks. </a:t>
            </a:r>
          </a:p>
        </p:txBody>
      </p:sp>
      <p:pic>
        <p:nvPicPr>
          <p:cNvPr id="7" name="Picture 6">
            <a:extLst>
              <a:ext uri="{FF2B5EF4-FFF2-40B4-BE49-F238E27FC236}">
                <a16:creationId xmlns:a16="http://schemas.microsoft.com/office/drawing/2014/main" id="{18D5FE87-FA48-8647-8944-44A5E6FEC689}"/>
              </a:ext>
            </a:extLst>
          </p:cNvPr>
          <p:cNvPicPr>
            <a:picLocks noChangeAspect="1"/>
          </p:cNvPicPr>
          <p:nvPr/>
        </p:nvPicPr>
        <p:blipFill>
          <a:blip r:embed="rId3"/>
          <a:stretch>
            <a:fillRect/>
          </a:stretch>
        </p:blipFill>
        <p:spPr>
          <a:xfrm>
            <a:off x="3407049" y="2058642"/>
            <a:ext cx="5551213" cy="3842096"/>
          </a:xfrm>
          <a:prstGeom prst="rect">
            <a:avLst/>
          </a:prstGeom>
        </p:spPr>
      </p:pic>
    </p:spTree>
    <p:extLst>
      <p:ext uri="{BB962C8B-B14F-4D97-AF65-F5344CB8AC3E}">
        <p14:creationId xmlns:p14="http://schemas.microsoft.com/office/powerpoint/2010/main" val="19202547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Source Sans Pro</vt:lpstr>
      <vt:lpstr>Office Theme</vt:lpstr>
      <vt:lpstr>PowerPoint Presentation</vt:lpstr>
    </vt:vector>
  </TitlesOfParts>
  <Company>National Center for Atmospheric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Shearer</dc:creator>
  <cp:lastModifiedBy>Stephanie Shearer</cp:lastModifiedBy>
  <cp:revision>1</cp:revision>
  <dcterms:created xsi:type="dcterms:W3CDTF">2019-02-27T19:50:46Z</dcterms:created>
  <dcterms:modified xsi:type="dcterms:W3CDTF">2019-02-27T19:51:19Z</dcterms:modified>
</cp:coreProperties>
</file>