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24" d="100"/>
          <a:sy n="124" d="100"/>
        </p:scale>
        <p:origin x="182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12/20/21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a:p>
        </p:txBody>
      </p:sp>
    </p:spTree>
    <p:extLst>
      <p:ext uri="{BB962C8B-B14F-4D97-AF65-F5344CB8AC3E}">
        <p14:creationId xmlns:p14="http://schemas.microsoft.com/office/powerpoint/2010/main" val="2707859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extLst>
      <p:ext uri="{BB962C8B-B14F-4D97-AF65-F5344CB8AC3E}">
        <p14:creationId xmlns:p14="http://schemas.microsoft.com/office/powerpoint/2010/main" val="1231563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12/20/21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p>
        </p:txBody>
      </p:sp>
      <p:sp>
        <p:nvSpPr>
          <p:cNvPr id="5" name="TextBox 4"/>
          <p:cNvSpPr txBox="1"/>
          <p:nvPr/>
        </p:nvSpPr>
        <p:spPr>
          <a:xfrm>
            <a:off x="228600" y="0"/>
            <a:ext cx="8762999" cy="1107996"/>
          </a:xfrm>
          <a:prstGeom prst="rect">
            <a:avLst/>
          </a:prstGeom>
          <a:noFill/>
        </p:spPr>
        <p:txBody>
          <a:bodyPr wrap="square">
            <a:spAutoFit/>
          </a:bodyPr>
          <a:lstStyle/>
          <a:p>
            <a:pPr algn="ctr">
              <a:defRPr/>
            </a:pPr>
            <a:r>
              <a:rPr lang="en-US" sz="2200" b="1" dirty="0"/>
              <a:t>A Bayesian Approach to Regional Decadal Predictability: Sparse Parameter Estimation in High-Dimensional Linear Inverse Models of High-Latitude Sea Surface Temperature Variability</a:t>
            </a:r>
          </a:p>
        </p:txBody>
      </p:sp>
      <p:sp>
        <p:nvSpPr>
          <p:cNvPr id="19" name="TextBox 18"/>
          <p:cNvSpPr txBox="1"/>
          <p:nvPr/>
        </p:nvSpPr>
        <p:spPr>
          <a:xfrm>
            <a:off x="209762" y="3075563"/>
            <a:ext cx="4343399" cy="1877437"/>
          </a:xfrm>
          <a:prstGeom prst="rect">
            <a:avLst/>
          </a:prstGeom>
          <a:noFill/>
        </p:spPr>
        <p:txBody>
          <a:bodyPr wrap="square" rtlCol="0">
            <a:spAutoFit/>
          </a:bodyPr>
          <a:lstStyle/>
          <a:p>
            <a:pPr algn="ctr"/>
            <a:r>
              <a:rPr lang="en-US" b="1" u="sng" dirty="0"/>
              <a:t>Research</a:t>
            </a:r>
          </a:p>
          <a:p>
            <a:pPr marL="285750" indent="-285750">
              <a:buFont typeface="Arial"/>
              <a:buChar char="•"/>
            </a:pPr>
            <a:r>
              <a:rPr lang="en-US" sz="1400" dirty="0"/>
              <a:t>Implement, calibrate, and evaluate LIM framework as applied to the forecasting of high-latitude SSTs using modern Bayesian statistical strategies and probabilistic scoring.</a:t>
            </a:r>
          </a:p>
          <a:p>
            <a:pPr marL="285750" indent="-285750">
              <a:buFont typeface="Arial"/>
              <a:buChar char="•"/>
            </a:pPr>
            <a:r>
              <a:rPr lang="en-US" sz="1400" dirty="0"/>
              <a:t>Focus on the performance of the Bayesian perspective (in relation to benchmark ML) as a function of the specific prior implemented.</a:t>
            </a:r>
          </a:p>
        </p:txBody>
      </p:sp>
      <p:sp>
        <p:nvSpPr>
          <p:cNvPr id="12" name="TextBox 11"/>
          <p:cNvSpPr txBox="1"/>
          <p:nvPr/>
        </p:nvSpPr>
        <p:spPr>
          <a:xfrm>
            <a:off x="114300" y="6172200"/>
            <a:ext cx="8915399" cy="4001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GB" sz="1000" b="1" dirty="0"/>
              <a:t>Reference: Foster, D., Comeau, D., &amp; Urban, N. M. (2020). A Bayesian Approach to Regional Decadal Predictability: Sparse Parameter Estimation in High-Dimensional Linear Inverse Models of High-Latitude Sea Surface Temperature Variability, Journal of Climate, 33(14), 6065-6081.</a:t>
            </a:r>
            <a:r>
              <a:rPr lang="en-US" sz="1000" b="1" i="1" dirty="0"/>
              <a:t> </a:t>
            </a:r>
            <a:r>
              <a:rPr lang="en-US" sz="1000" b="1" dirty="0"/>
              <a:t>https://</a:t>
            </a:r>
            <a:r>
              <a:rPr lang="en-US" sz="1000" b="1" dirty="0" err="1"/>
              <a:t>doi.org</a:t>
            </a:r>
            <a:r>
              <a:rPr lang="en-US" sz="1000" b="1" dirty="0"/>
              <a:t>/10.1175/JCLI-D-19-0769.1</a:t>
            </a:r>
            <a:endParaRPr lang="en-GB" sz="1000" b="1" dirty="0"/>
          </a:p>
        </p:txBody>
      </p:sp>
      <p:sp>
        <p:nvSpPr>
          <p:cNvPr id="11" name="TextBox 10"/>
          <p:cNvSpPr txBox="1"/>
          <p:nvPr/>
        </p:nvSpPr>
        <p:spPr>
          <a:xfrm>
            <a:off x="228600" y="1219200"/>
            <a:ext cx="4343400" cy="1877437"/>
          </a:xfrm>
          <a:prstGeom prst="rect">
            <a:avLst/>
          </a:prstGeom>
          <a:noFill/>
        </p:spPr>
        <p:txBody>
          <a:bodyPr wrap="square" rtlCol="0">
            <a:spAutoFit/>
          </a:bodyPr>
          <a:lstStyle/>
          <a:p>
            <a:pPr algn="ctr"/>
            <a:r>
              <a:rPr lang="en-US" b="1" u="sng" dirty="0"/>
              <a:t>Objective</a:t>
            </a:r>
          </a:p>
          <a:p>
            <a:r>
              <a:rPr lang="en-US" sz="1400" dirty="0"/>
              <a:t>Linear inverse models (LIMs) are commonly used as a reduced order model for climate applications, including predictability. We aim to improve upon LIM predictive skill by allowing for LIM parameters to be calculated using Bayesian inference, rather than as conventional point estimates calculated using maximum likelihood (ML).</a:t>
            </a:r>
            <a:endParaRPr lang="en-US" sz="1400" u="sng" dirty="0"/>
          </a:p>
        </p:txBody>
      </p:sp>
      <p:sp>
        <p:nvSpPr>
          <p:cNvPr id="13" name="TextBox 12"/>
          <p:cNvSpPr txBox="1"/>
          <p:nvPr/>
        </p:nvSpPr>
        <p:spPr>
          <a:xfrm>
            <a:off x="228600" y="5079170"/>
            <a:ext cx="4343400" cy="1015663"/>
          </a:xfrm>
          <a:prstGeom prst="rect">
            <a:avLst/>
          </a:prstGeom>
          <a:noFill/>
        </p:spPr>
        <p:txBody>
          <a:bodyPr wrap="square" rtlCol="0">
            <a:spAutoFit/>
          </a:bodyPr>
          <a:lstStyle/>
          <a:p>
            <a:pPr algn="ctr"/>
            <a:r>
              <a:rPr lang="en-US" b="1" u="sng" dirty="0"/>
              <a:t>Impact</a:t>
            </a:r>
          </a:p>
          <a:p>
            <a:r>
              <a:rPr lang="en-US" sz="1400" dirty="0"/>
              <a:t>By treating LIM parameters as probability distributions using Bayesian inference, rather than point estimates, predictive skill of LIM is increased.</a:t>
            </a:r>
          </a:p>
        </p:txBody>
      </p:sp>
      <p:sp>
        <p:nvSpPr>
          <p:cNvPr id="14" name="TextBox 27"/>
          <p:cNvSpPr txBox="1">
            <a:spLocks noChangeArrowheads="1"/>
          </p:cNvSpPr>
          <p:nvPr/>
        </p:nvSpPr>
        <p:spPr bwMode="auto">
          <a:xfrm>
            <a:off x="4800599" y="4876800"/>
            <a:ext cx="4114801" cy="1323439"/>
          </a:xfrm>
          <a:prstGeom prst="rect">
            <a:avLst/>
          </a:prstGeom>
          <a:noFill/>
          <a:ln w="9525">
            <a:noFill/>
            <a:miter lim="800000"/>
            <a:headEnd/>
            <a:tailEnd/>
          </a:ln>
        </p:spPr>
        <p:txBody>
          <a:bodyPr wrap="square">
            <a:spAutoFit/>
          </a:bodyPr>
          <a:lstStyle/>
          <a:p>
            <a:r>
              <a:rPr lang="en-US" sz="1600" dirty="0">
                <a:solidFill>
                  <a:srgbClr val="0066FF"/>
                </a:solidFill>
              </a:rPr>
              <a:t>Skill scores of 1 year lead SST predictions of CESM pre-industrial control simulation, with LIM using point estimate parameters (top) vs. Bayesian LIM (bottom). Higher values mean better predictive skill.</a:t>
            </a:r>
          </a:p>
        </p:txBody>
      </p:sp>
      <p:pic>
        <p:nvPicPr>
          <p:cNvPr id="1026" name="Picture 2" descr="Fig. 3.">
            <a:extLst>
              <a:ext uri="{FF2B5EF4-FFF2-40B4-BE49-F238E27FC236}">
                <a16:creationId xmlns:a16="http://schemas.microsoft.com/office/drawing/2014/main" id="{879F724C-72AD-7844-9D8B-D2C8D7BC458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2" y="1154550"/>
            <a:ext cx="4114798" cy="359254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11235</TotalTime>
  <Words>249</Words>
  <Application>Microsoft Macintosh PowerPoint</Application>
  <PresentationFormat>On-screen Show (4:3)</PresentationFormat>
  <Paragraphs>11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Microsoft Office User</cp:lastModifiedBy>
  <cp:revision>68</cp:revision>
  <dcterms:created xsi:type="dcterms:W3CDTF">2010-09-02T17:02:09Z</dcterms:created>
  <dcterms:modified xsi:type="dcterms:W3CDTF">2021-12-20T19:32:30Z</dcterms:modified>
</cp:coreProperties>
</file>