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1" autoAdjust="0"/>
    <p:restoredTop sz="94578" autoAdjust="0"/>
  </p:normalViewPr>
  <p:slideViewPr>
    <p:cSldViewPr snapToGrid="0" snapToObjects="1">
      <p:cViewPr varScale="1">
        <p:scale>
          <a:sx n="216" d="100"/>
          <a:sy n="216" d="100"/>
        </p:scale>
        <p:origin x="7048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5557" y="72945"/>
            <a:ext cx="8392886" cy="708660"/>
          </a:xfrm>
        </p:spPr>
        <p:txBody>
          <a:bodyPr/>
          <a:lstStyle/>
          <a:p>
            <a:r>
              <a:rPr lang="en-US" sz="2000" dirty="0"/>
              <a:t>Amazon forest response to CO2 fertilization depends on plant phosphorus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0" y="5002343"/>
            <a:ext cx="3352280" cy="688293"/>
          </a:xfrm>
        </p:spPr>
        <p:txBody>
          <a:bodyPr/>
          <a:lstStyle/>
          <a:p>
            <a:r>
              <a:rPr lang="en-US" sz="900" dirty="0"/>
              <a:t>Fleischer K, A. </a:t>
            </a:r>
            <a:r>
              <a:rPr lang="en-US" sz="900" dirty="0" err="1"/>
              <a:t>Rammig</a:t>
            </a:r>
            <a:r>
              <a:rPr lang="en-US" sz="900" dirty="0"/>
              <a:t>, M.G. De </a:t>
            </a:r>
            <a:r>
              <a:rPr lang="en-US" sz="900" dirty="0" err="1"/>
              <a:t>Kauwe</a:t>
            </a:r>
            <a:r>
              <a:rPr lang="en-US" sz="900" dirty="0"/>
              <a:t>, A. P. Walker, T.F. </a:t>
            </a:r>
            <a:r>
              <a:rPr lang="en-US" sz="900" dirty="0" err="1"/>
              <a:t>Domingues</a:t>
            </a:r>
            <a:r>
              <a:rPr lang="en-US" sz="900" dirty="0"/>
              <a:t>, L. </a:t>
            </a:r>
            <a:r>
              <a:rPr lang="en-US" sz="900" dirty="0" err="1"/>
              <a:t>Fuchslueger</a:t>
            </a:r>
            <a:r>
              <a:rPr lang="en-US" sz="900" dirty="0"/>
              <a:t>, S. Garcia, D. </a:t>
            </a:r>
            <a:r>
              <a:rPr lang="en-US" sz="900" dirty="0" err="1"/>
              <a:t>Goll</a:t>
            </a:r>
            <a:r>
              <a:rPr lang="en-US" sz="900" dirty="0"/>
              <a:t>, A. Grandis, M. Jiang, V.E. </a:t>
            </a:r>
            <a:r>
              <a:rPr lang="en-US" sz="900" dirty="0" err="1"/>
              <a:t>Haverd</a:t>
            </a:r>
            <a:r>
              <a:rPr lang="en-US" sz="900" dirty="0"/>
              <a:t>, F. </a:t>
            </a:r>
            <a:r>
              <a:rPr lang="en-US" sz="900" dirty="0" err="1"/>
              <a:t>Hofhansl</a:t>
            </a:r>
            <a:r>
              <a:rPr lang="en-US" sz="900" dirty="0"/>
              <a:t>, J. Holm, B. </a:t>
            </a:r>
            <a:r>
              <a:rPr lang="en-US" sz="900" dirty="0" err="1"/>
              <a:t>Kruijt</a:t>
            </a:r>
            <a:r>
              <a:rPr lang="en-US" sz="900" dirty="0"/>
              <a:t>, F. Leung, B. </a:t>
            </a:r>
            <a:r>
              <a:rPr lang="en-US" sz="900" dirty="0" err="1"/>
              <a:t>Medlyn</a:t>
            </a:r>
            <a:r>
              <a:rPr lang="en-US" sz="900" dirty="0"/>
              <a:t>, L.M. Mercado, R.J. Norby, B.C. Pak, B. Quesada, C. von </a:t>
            </a:r>
            <a:r>
              <a:rPr lang="en-US" sz="900" dirty="0" err="1"/>
              <a:t>Randow</a:t>
            </a:r>
            <a:r>
              <a:rPr lang="en-US" sz="900" dirty="0"/>
              <a:t>, K. </a:t>
            </a:r>
            <a:r>
              <a:rPr lang="en-US" sz="900" dirty="0" err="1"/>
              <a:t>Schaap</a:t>
            </a:r>
            <a:r>
              <a:rPr lang="en-US" sz="900" dirty="0"/>
              <a:t>, O. Valverde-</a:t>
            </a:r>
            <a:r>
              <a:rPr lang="en-US" sz="900" dirty="0" err="1"/>
              <a:t>Barrantes</a:t>
            </a:r>
            <a:r>
              <a:rPr lang="en-US" sz="900" dirty="0"/>
              <a:t>, Y. Wang, X. Yang, S. </a:t>
            </a:r>
            <a:r>
              <a:rPr lang="en-US" sz="900" dirty="0" err="1"/>
              <a:t>Zaehle</a:t>
            </a:r>
            <a:r>
              <a:rPr lang="en-US" sz="900" dirty="0"/>
              <a:t>, Q. Zhu, D. </a:t>
            </a:r>
            <a:r>
              <a:rPr lang="en-US" sz="900" dirty="0" err="1"/>
              <a:t>Lapola</a:t>
            </a:r>
            <a:r>
              <a:rPr lang="en-US" sz="900" dirty="0"/>
              <a:t>. Amazon forest responses to CO2 fertilization dependent on plant phosphorus acquisition, Nature Geoscience, https://</a:t>
            </a:r>
            <a:r>
              <a:rPr lang="en-US" sz="900" dirty="0" err="1"/>
              <a:t>doi.org</a:t>
            </a:r>
            <a:r>
              <a:rPr lang="en-US" sz="900" dirty="0"/>
              <a:t>/10.1038/s41561-019-0404-9, 2019.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83896" y="4043345"/>
            <a:ext cx="5786275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428847" y="2684948"/>
            <a:ext cx="5786275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387839" y="1218875"/>
            <a:ext cx="5931524" cy="140865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dirty="0"/>
              <a:t>Amazon forest carbon productivity is likely phosphorus limited, which limits future carbon uptake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dirty="0"/>
              <a:t>CMIP5 and CMIP6 models have not yet considered the phosphorus cycle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200" dirty="0"/>
              <a:t>This study use ecosystem model ensemble (n=14) simulations to fill the knowledge gap of how phosphorus limits Amazon forest future carbon production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387839" y="868773"/>
            <a:ext cx="5786275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383896" y="2958535"/>
            <a:ext cx="5786275" cy="1212396"/>
          </a:xfrm>
        </p:spPr>
        <p:txBody>
          <a:bodyPr/>
          <a:lstStyle/>
          <a:p>
            <a:r>
              <a:rPr lang="en-US" sz="1200" dirty="0"/>
              <a:t>We show that incorporating a phosphorus limitation on productivity reduces the CO</a:t>
            </a:r>
            <a:r>
              <a:rPr lang="en-US" sz="1200" baseline="-25000" dirty="0"/>
              <a:t>2</a:t>
            </a:r>
            <a:r>
              <a:rPr lang="en-US" sz="1200" dirty="0"/>
              <a:t>-induced biomass carbon sequestration to only 0.08 kg C m</a:t>
            </a:r>
            <a:r>
              <a:rPr lang="en-US" sz="1200" baseline="30000" dirty="0"/>
              <a:t>-2</a:t>
            </a:r>
            <a:r>
              <a:rPr lang="en-US" sz="1200" dirty="0"/>
              <a:t> yr</a:t>
            </a:r>
            <a:r>
              <a:rPr lang="en-US" sz="1200" baseline="30000" dirty="0"/>
              <a:t>-1</a:t>
            </a:r>
            <a:r>
              <a:rPr lang="en-US" sz="1200" dirty="0"/>
              <a:t> over 15 years, a reduction of 43-50% compared to carbon and carbon-nitrogen models. The model predictions vary due to contrasting assumptions relating to the flexibility in plant phosphorus use and acquisition strategies that allow a CO</a:t>
            </a:r>
            <a:r>
              <a:rPr lang="en-US" sz="1200" baseline="-25000" dirty="0"/>
              <a:t>2</a:t>
            </a:r>
            <a:r>
              <a:rPr lang="en-US" sz="1200" dirty="0"/>
              <a:t>- induced biomass gain despite low phosphorus availability to plants.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87244" y="4321475"/>
            <a:ext cx="5456756" cy="1681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/>
              <a:t>By using 14 ecosystem model ensembles with different representation of carbon-nitrogen-phosphorus dynamics, we demonstrates that the omission of P feedbacks is highly likely to cause an overestimation of the Amazon rainforest’s capacity to sequester atmospheric CO</a:t>
            </a:r>
            <a:r>
              <a:rPr lang="en-GB" sz="1000" baseline="-25000" dirty="0"/>
              <a:t>2</a:t>
            </a:r>
            <a:r>
              <a:rPr lang="en-GB" sz="1000" dirty="0"/>
              <a:t>. By overestimating the CO</a:t>
            </a:r>
            <a:r>
              <a:rPr lang="en-GB" sz="1000" baseline="-25000" dirty="0"/>
              <a:t>2</a:t>
            </a:r>
            <a:r>
              <a:rPr lang="en-GB" sz="1000" dirty="0"/>
              <a:t> fertilization effect on biomass C, models may inadvertently underestimate the vulnerability of the forest to higher temperatures and changing rainfall patterns. Although P is likely to reduce the biomass C sink response to CO</a:t>
            </a:r>
            <a:r>
              <a:rPr lang="en-GB" sz="1000" baseline="-25000" dirty="0"/>
              <a:t>2</a:t>
            </a:r>
            <a:r>
              <a:rPr lang="en-GB" sz="1000" dirty="0"/>
              <a:t>, our results suggest that plant flexibility in P use, combined with dynamic P acquisition mechanisms, may enable eCO</a:t>
            </a:r>
            <a:r>
              <a:rPr lang="en-GB" sz="1000" baseline="-25000" dirty="0"/>
              <a:t>2</a:t>
            </a:r>
            <a:r>
              <a:rPr lang="en-GB" sz="1000" dirty="0"/>
              <a:t> induced biomass C gain, even in regions of the Amazon with very low plant-available P supply. Our study thus identifies the main mechanisms currently considered in global models that may alleviate P limitation under eCO</a:t>
            </a:r>
            <a:r>
              <a:rPr lang="en-GB" sz="1000" baseline="-25000" dirty="0"/>
              <a:t>2</a:t>
            </a:r>
            <a:r>
              <a:rPr lang="en-GB" sz="1000" dirty="0"/>
              <a:t>. To what extent these mechanisms can alleviate P limitation under eCO</a:t>
            </a:r>
            <a:r>
              <a:rPr lang="en-GB" sz="1000" baseline="-25000" dirty="0"/>
              <a:t>2</a:t>
            </a:r>
            <a:r>
              <a:rPr lang="en-GB" sz="1000" dirty="0"/>
              <a:t> across the Amazon, and in other tropical regions, remains to be tested experimentally. </a:t>
            </a:r>
            <a:endParaRPr lang="en-US" sz="10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28FA10F-E80D-BD42-8254-AB295EC643F8}"/>
              </a:ext>
            </a:extLst>
          </p:cNvPr>
          <p:cNvSpPr txBox="1">
            <a:spLocks/>
          </p:cNvSpPr>
          <p:nvPr/>
        </p:nvSpPr>
        <p:spPr>
          <a:xfrm>
            <a:off x="-193536" y="3714371"/>
            <a:ext cx="3545816" cy="1214209"/>
          </a:xfrm>
          <a:prstGeom prst="rect">
            <a:avLst/>
          </a:prstGeom>
        </p:spPr>
        <p:txBody>
          <a:bodyPr/>
          <a:lstStyle>
            <a:lvl1pPr marL="228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sz="1200" b="1" dirty="0"/>
              <a:t>Figure</a:t>
            </a:r>
            <a:r>
              <a:rPr lang="zh-CN" altLang="en-US" sz="1200" b="1" dirty="0"/>
              <a:t> </a:t>
            </a:r>
            <a:r>
              <a:rPr lang="en-US" altLang="zh-CN" sz="1200" b="1" dirty="0"/>
              <a:t>1.</a:t>
            </a:r>
            <a:r>
              <a:rPr lang="zh-CN" altLang="en-US" sz="1200" b="1" dirty="0"/>
              <a:t> </a:t>
            </a:r>
            <a:r>
              <a:rPr lang="en-US" sz="1200" dirty="0"/>
              <a:t>Effect of eCO</a:t>
            </a:r>
            <a:r>
              <a:rPr lang="en-US" sz="1200" baseline="-25000" dirty="0"/>
              <a:t>2</a:t>
            </a:r>
            <a:r>
              <a:rPr lang="en-US" sz="1200" dirty="0"/>
              <a:t> on biomass C per model. (a) absolute effect on biomass C and (b) relative effect on biomass C. See legend for individual model names. C-only models are in shades of grey, CN models are depicted in shades of blue, and CNP models are depicted in shades of green.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9DECC6-0D2F-8245-9C21-17EC9EC52B16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117575" y="769085"/>
            <a:ext cx="3352280" cy="29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522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EESA Highlights</vt:lpstr>
      <vt:lpstr>Amazon forest response to CO2 fertilization depends on plant phosphorus acquisition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92</cp:revision>
  <dcterms:created xsi:type="dcterms:W3CDTF">2016-02-10T19:06:12Z</dcterms:created>
  <dcterms:modified xsi:type="dcterms:W3CDTF">2019-08-08T18:17:01Z</dcterms:modified>
</cp:coreProperties>
</file>