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2"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40" autoAdjust="0"/>
    <p:restoredTop sz="94677" autoAdjust="0"/>
  </p:normalViewPr>
  <p:slideViewPr>
    <p:cSldViewPr snapToGrid="0" snapToObjects="1">
      <p:cViewPr varScale="1">
        <p:scale>
          <a:sx n="123" d="100"/>
          <a:sy n="123" d="100"/>
        </p:scale>
        <p:origin x="176" y="344"/>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4/22/20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4/22/20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3.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18" name="Picture 17"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19" name="Picture 18"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20"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3"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24"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25"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3662319" y="6260098"/>
            <a:ext cx="2298257" cy="557595"/>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3"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Significance and Impact</a:t>
            </a:r>
            <a:endParaRPr lang="en-US" dirty="0"/>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Scientific Achievement</a:t>
            </a:r>
            <a:endParaRPr lang="en-US" dirty="0"/>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Three Grand Challenges for Land Surface Models</a:t>
            </a:r>
          </a:p>
        </p:txBody>
      </p:sp>
      <p:sp>
        <p:nvSpPr>
          <p:cNvPr id="10" name="Text Placeholder 9"/>
          <p:cNvSpPr>
            <a:spLocks noGrp="1"/>
          </p:cNvSpPr>
          <p:nvPr>
            <p:ph type="body" sz="quarter" idx="26"/>
          </p:nvPr>
        </p:nvSpPr>
        <p:spPr/>
        <p:txBody>
          <a:bodyPr/>
          <a:lstStyle/>
          <a:p>
            <a:r>
              <a:rPr lang="en-US" dirty="0"/>
              <a:t>Fisher, R. A., and Koven, C. D. (2020), Perspectives on the Future of Land Surface Models and the Challenges of Representing Complex Terrestrial Systems, Journal of Advances in Modeling Earth Systems, doi:10.1029/2018MS001453</a:t>
            </a:r>
          </a:p>
        </p:txBody>
      </p:sp>
      <p:sp>
        <p:nvSpPr>
          <p:cNvPr id="11" name="Text Placeholder 10"/>
          <p:cNvSpPr>
            <a:spLocks noGrp="1"/>
          </p:cNvSpPr>
          <p:nvPr>
            <p:ph type="body" sz="quarter" idx="30"/>
          </p:nvPr>
        </p:nvSpPr>
        <p:spPr/>
        <p:txBody>
          <a:bodyPr/>
          <a:lstStyle/>
          <a:p>
            <a:r>
              <a:rPr lang="en-US" dirty="0"/>
              <a:t>Review of the history and trajectory of land surface models (LSMs), with a focus of three “grand challenges”. We focus on emerging approaches in handling model complexity, land surface heterogeneity, and parametric variation as key factors that may help move beyond current </a:t>
            </a:r>
          </a:p>
        </p:txBody>
      </p:sp>
      <p:sp>
        <p:nvSpPr>
          <p:cNvPr id="13" name="Text Placeholder 12"/>
          <p:cNvSpPr>
            <a:spLocks noGrp="1"/>
          </p:cNvSpPr>
          <p:nvPr>
            <p:ph type="body" sz="quarter" idx="34"/>
          </p:nvPr>
        </p:nvSpPr>
        <p:spPr/>
        <p:txBody>
          <a:bodyPr/>
          <a:lstStyle/>
          <a:p>
            <a:r>
              <a:rPr lang="en-US" dirty="0"/>
              <a:t>Invited Manuscript for AGU Centennial Collection on “Grand Challenges in Earth and Space Sciences”, goal is to focus the global LSM community on approaches that will allow us to, first, better characterize the stubborn uncertainty in LSM predictions, and, next, reduce it.</a:t>
            </a:r>
          </a:p>
        </p:txBody>
      </p:sp>
      <p:sp>
        <p:nvSpPr>
          <p:cNvPr id="14" name="Text Placeholder 13"/>
          <p:cNvSpPr>
            <a:spLocks noGrp="1"/>
          </p:cNvSpPr>
          <p:nvPr>
            <p:ph type="body" sz="quarter" idx="35"/>
          </p:nvPr>
        </p:nvSpPr>
        <p:spPr>
          <a:xfrm>
            <a:off x="3387840" y="4214359"/>
            <a:ext cx="5786275" cy="2034041"/>
          </a:xfrm>
        </p:spPr>
        <p:txBody>
          <a:bodyPr>
            <a:normAutofit fontScale="92500" lnSpcReduction="10000"/>
          </a:bodyPr>
          <a:lstStyle/>
          <a:p>
            <a:pPr marL="0" indent="0">
              <a:buNone/>
            </a:pPr>
            <a:r>
              <a:rPr lang="en-US" dirty="0"/>
              <a:t>(1) How do we manage complexity in LSMs? We argue for more emphasis on approaches that allow complexity scaling in LSMs, and experiments designed more around controlled structural and parametric uncertainty than ensembles of opportunity</a:t>
            </a:r>
          </a:p>
          <a:p>
            <a:pPr marL="0" indent="0">
              <a:buNone/>
            </a:pPr>
            <a:r>
              <a:rPr lang="en-US" dirty="0"/>
              <a:t>(2) How do we unify approaches for choosing which dimensions of sub-</a:t>
            </a:r>
            <a:r>
              <a:rPr lang="en-US" dirty="0" err="1"/>
              <a:t>gridscale</a:t>
            </a:r>
            <a:r>
              <a:rPr lang="en-US" dirty="0"/>
              <a:t> heterogeneity to represent? Need to better understand how variation along, e.g. hillslopes, recent weather, and disturbance interact</a:t>
            </a:r>
          </a:p>
          <a:p>
            <a:pPr marL="0" indent="0">
              <a:buNone/>
            </a:pPr>
            <a:r>
              <a:rPr lang="en-US" dirty="0"/>
              <a:t>(3) How do we understand changing parameters in a coupled physical-ecological world? What are the consequences of using empirical, optimality-based, or competitive approaches for representing ecological dynamics?</a:t>
            </a:r>
          </a:p>
        </p:txBody>
      </p:sp>
      <p:pic>
        <p:nvPicPr>
          <p:cNvPr id="17" name="Picture 16">
            <a:extLst>
              <a:ext uri="{FF2B5EF4-FFF2-40B4-BE49-F238E27FC236}">
                <a16:creationId xmlns:a16="http://schemas.microsoft.com/office/drawing/2014/main" id="{5A4863AA-2F2F-814F-BBD0-D6ADA8F56FB8}"/>
              </a:ext>
            </a:extLst>
          </p:cNvPr>
          <p:cNvPicPr>
            <a:picLocks noChangeAspect="1"/>
          </p:cNvPicPr>
          <p:nvPr/>
        </p:nvPicPr>
        <p:blipFill>
          <a:blip r:embed="rId2"/>
          <a:stretch>
            <a:fillRect/>
          </a:stretch>
        </p:blipFill>
        <p:spPr>
          <a:xfrm>
            <a:off x="12700" y="1396484"/>
            <a:ext cx="3375025" cy="1777018"/>
          </a:xfrm>
          <a:prstGeom prst="rect">
            <a:avLst/>
          </a:prstGeom>
        </p:spPr>
      </p:pic>
      <p:sp>
        <p:nvSpPr>
          <p:cNvPr id="18" name="Text Placeholder 13">
            <a:extLst>
              <a:ext uri="{FF2B5EF4-FFF2-40B4-BE49-F238E27FC236}">
                <a16:creationId xmlns:a16="http://schemas.microsoft.com/office/drawing/2014/main" id="{D84C8A5E-4C21-CE4D-8C94-B71253325599}"/>
              </a:ext>
            </a:extLst>
          </p:cNvPr>
          <p:cNvSpPr txBox="1">
            <a:spLocks/>
          </p:cNvSpPr>
          <p:nvPr/>
        </p:nvSpPr>
        <p:spPr>
          <a:xfrm>
            <a:off x="366487" y="3346710"/>
            <a:ext cx="2719614" cy="1983825"/>
          </a:xfrm>
          <a:prstGeom prst="rect">
            <a:avLst/>
          </a:prstGeom>
        </p:spPr>
        <p:txBody>
          <a:bodyPr>
            <a:normAutofit/>
          </a:bodyPr>
          <a:lstStyle>
            <a:lvl1pPr marL="285750" indent="-285750" algn="l" rtl="0" eaLnBrk="1" fontAlgn="base" hangingPunct="1">
              <a:spcBef>
                <a:spcPct val="20000"/>
              </a:spcBef>
              <a:spcAft>
                <a:spcPct val="0"/>
              </a:spcAft>
              <a:buFont typeface="Arial" panose="020B0604020202020204" pitchFamily="34" charset="0"/>
              <a:buChar char="‒"/>
              <a:defRPr sz="1400" b="0" kern="1200">
                <a:solidFill>
                  <a:schemeClr val="tx1"/>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914400">
              <a:buFont typeface="Arial" panose="020B0604020202020204" pitchFamily="34" charset="0"/>
              <a:buNone/>
            </a:pPr>
            <a:r>
              <a:rPr lang="en-US" dirty="0"/>
              <a:t>Schematic of multiple intersecting dimensions of heterogeneity below the scale of an LSM gridcell.  One “Grand Challenge” is the need to understand when and how to represent each of these, and others, globally.</a:t>
            </a:r>
          </a:p>
        </p:txBody>
      </p:sp>
    </p:spTree>
    <p:extLst>
      <p:ext uri="{BB962C8B-B14F-4D97-AF65-F5344CB8AC3E}">
        <p14:creationId xmlns:p14="http://schemas.microsoft.com/office/powerpoint/2010/main" val="2093965413"/>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1898</TotalTime>
  <Words>298</Words>
  <Application>Microsoft Macintosh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Other EESA Highlights (not DOE-SC)</vt:lpstr>
      <vt:lpstr>DOE-SC EESA Highlights</vt:lpstr>
      <vt:lpstr>Horizonal Img_DOE-SC EESA Highlights</vt:lpstr>
      <vt:lpstr>Three Grand Challenges for Land Surface Models</vt:lpstr>
    </vt:vector>
  </TitlesOfParts>
  <Company>LBNL</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Charlie Koven</cp:lastModifiedBy>
  <cp:revision>90</cp:revision>
  <dcterms:created xsi:type="dcterms:W3CDTF">2016-02-10T19:06:12Z</dcterms:created>
  <dcterms:modified xsi:type="dcterms:W3CDTF">2020-04-22T17:41:31Z</dcterms:modified>
</cp:coreProperties>
</file>