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3" r:id="rId1"/>
    <p:sldMasterId id="2147483688" r:id="rId2"/>
    <p:sldMasterId id="2147483691" r:id="rId3"/>
  </p:sldMasterIdLst>
  <p:notesMasterIdLst>
    <p:notesMasterId r:id="rId5"/>
  </p:notesMasterIdLst>
  <p:handoutMasterIdLst>
    <p:handoutMasterId r:id="rId6"/>
  </p:handoutMasterIdLst>
  <p:sldIdLst>
    <p:sldId id="262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6E25"/>
    <a:srgbClr val="1C75BC"/>
    <a:srgbClr val="88AC2E"/>
    <a:srgbClr val="008000"/>
    <a:srgbClr val="106636"/>
    <a:srgbClr val="276258"/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97" autoAdjust="0"/>
    <p:restoredTop sz="94674" autoAdjust="0"/>
  </p:normalViewPr>
  <p:slideViewPr>
    <p:cSldViewPr snapToGrid="0" snapToObjects="1">
      <p:cViewPr varScale="1">
        <p:scale>
          <a:sx n="102" d="100"/>
          <a:sy n="102" d="100"/>
        </p:scale>
        <p:origin x="84" y="2682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65" d="100"/>
          <a:sy n="65" d="100"/>
        </p:scale>
        <p:origin x="-1542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BC703-3CBD-6E4D-BA71-3FD9FD935D5C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10744-5CF2-5543-BF83-A5596142C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6717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98C03B-BDB1-094E-85E4-DB3D905A6DF3}" type="datetimeFigureOut">
              <a:rPr lang="en-US" smtClean="0"/>
              <a:t>1/23/2019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81C719-3C4F-EB4F-89FE-A3D057C59A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436585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6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3.xml"/><Relationship Id="rId6" Type="http://schemas.openxmlformats.org/officeDocument/2006/relationships/image" Target="../media/image5.png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solidFill>
            <a:srgbClr val="1C75BC"/>
          </a:solidFill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15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5786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(EESA 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Wave 2"/>
          <p:cNvSpPr/>
          <p:nvPr userDrawn="1"/>
        </p:nvSpPr>
        <p:spPr>
          <a:xfrm>
            <a:off x="0" y="330200"/>
            <a:ext cx="9140825" cy="238125"/>
          </a:xfrm>
          <a:prstGeom prst="wave">
            <a:avLst/>
          </a:prstGeom>
          <a:solidFill>
            <a:schemeClr val="accent6">
              <a:lumMod val="75000"/>
            </a:schemeClr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Wave 3"/>
          <p:cNvSpPr/>
          <p:nvPr userDrawn="1"/>
        </p:nvSpPr>
        <p:spPr>
          <a:xfrm>
            <a:off x="3175" y="311150"/>
            <a:ext cx="9140825" cy="219075"/>
          </a:xfrm>
          <a:prstGeom prst="wave">
            <a:avLst/>
          </a:prstGeom>
          <a:gradFill>
            <a:gsLst>
              <a:gs pos="0">
                <a:srgbClr val="FFCC66"/>
              </a:gs>
              <a:gs pos="100000">
                <a:srgbClr val="FFF495"/>
              </a:gs>
            </a:gsLst>
            <a:lin ang="600000" scaled="0"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Wave 4"/>
          <p:cNvSpPr/>
          <p:nvPr userDrawn="1"/>
        </p:nvSpPr>
        <p:spPr>
          <a:xfrm>
            <a:off x="0" y="263525"/>
            <a:ext cx="9140825" cy="233363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Wave 5"/>
          <p:cNvSpPr/>
          <p:nvPr userDrawn="1"/>
        </p:nvSpPr>
        <p:spPr>
          <a:xfrm>
            <a:off x="0" y="65088"/>
            <a:ext cx="9144000" cy="361950"/>
          </a:xfrm>
          <a:prstGeom prst="wave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304800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1436888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8" name="Wave 7"/>
          <p:cNvSpPr/>
          <p:nvPr userDrawn="1"/>
        </p:nvSpPr>
        <p:spPr>
          <a:xfrm>
            <a:off x="-3175" y="557213"/>
            <a:ext cx="9147175" cy="233362"/>
          </a:xfrm>
          <a:prstGeom prst="wave">
            <a:avLst/>
          </a:prstGeom>
          <a:solidFill>
            <a:srgbClr val="6BA42C"/>
          </a:solidFill>
          <a:ln w="3175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defTabSz="1436888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0" y="0"/>
            <a:ext cx="9144000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 marL="0">
              <a:spcBef>
                <a:spcPts val="0"/>
              </a:spcBef>
              <a:defRPr b="1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1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chemeClr val="accent4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</a:t>
            </a:r>
          </a:p>
        </p:txBody>
      </p:sp>
      <p:sp>
        <p:nvSpPr>
          <p:cNvPr id="1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1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1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1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rgbClr val="1C75BC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</p:txBody>
      </p:sp>
      <p:pic>
        <p:nvPicPr>
          <p:cNvPr id="18" name="Picture 17" descr="EES_Logo2015.jp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19" name="Picture 18" descr="Berkeley_Lab_Logo_Small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20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  <p:sp>
        <p:nvSpPr>
          <p:cNvPr id="21" name="Picture Placeholder 51"/>
          <p:cNvSpPr>
            <a:spLocks noGrp="1"/>
          </p:cNvSpPr>
          <p:nvPr>
            <p:ph type="pic" sz="quarter" idx="37" hasCustomPrompt="1"/>
          </p:nvPr>
        </p:nvSpPr>
        <p:spPr>
          <a:xfrm>
            <a:off x="347345" y="6330633"/>
            <a:ext cx="2883535" cy="439737"/>
          </a:xfrm>
          <a:prstGeom prst="rect">
            <a:avLst/>
          </a:prstGeom>
        </p:spPr>
        <p:txBody>
          <a:bodyPr/>
          <a:lstStyle>
            <a:lvl1pPr>
              <a:defRPr sz="1100" baseline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 dirty="0"/>
              <a:t>Sponsor logo here</a:t>
            </a:r>
          </a:p>
        </p:txBody>
      </p:sp>
      <p:cxnSp>
        <p:nvCxnSpPr>
          <p:cNvPr id="22" name="Straight Connector 21"/>
          <p:cNvCxnSpPr/>
          <p:nvPr userDrawn="1"/>
        </p:nvCxnSpPr>
        <p:spPr>
          <a:xfrm>
            <a:off x="0" y="734513"/>
            <a:ext cx="9144000" cy="0"/>
          </a:xfrm>
          <a:prstGeom prst="line">
            <a:avLst/>
          </a:prstGeom>
          <a:ln w="50800" cmpd="thickThin">
            <a:solidFill>
              <a:srgbClr val="88AC2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 userDrawn="1"/>
        </p:nvCxnSpPr>
        <p:spPr>
          <a:xfrm>
            <a:off x="0" y="6242253"/>
            <a:ext cx="9144000" cy="0"/>
          </a:xfrm>
          <a:prstGeom prst="line">
            <a:avLst/>
          </a:prstGeom>
          <a:ln w="31750">
            <a:solidFill>
              <a:srgbClr val="88AC2E"/>
            </a:solidFill>
          </a:ln>
          <a:effectLst>
            <a:reflection endPos="50000" dist="127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34339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3403733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13996" y="782956"/>
            <a:ext cx="3350984" cy="4771004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                      - Visually compelling figure(s) to explain the research               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12700" y="5553960"/>
            <a:ext cx="3352280" cy="688293"/>
          </a:xfrm>
          <a:prstGeom prst="rect">
            <a:avLst/>
          </a:prstGeom>
        </p:spPr>
        <p:txBody>
          <a:bodyPr>
            <a:noAutofit/>
          </a:bodyPr>
          <a:lstStyle>
            <a:lvl1pPr algn="just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3387840" y="1079048"/>
            <a:ext cx="5786275" cy="1214209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3387840" y="2641148"/>
            <a:ext cx="5786275" cy="1212396"/>
          </a:xfrm>
          <a:prstGeom prst="rect">
            <a:avLst/>
          </a:prstGeom>
        </p:spPr>
        <p:txBody>
          <a:bodyPr/>
          <a:lstStyle>
            <a:lvl1pPr marL="228600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3387840" y="4214359"/>
            <a:ext cx="578627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0576" y="6293639"/>
            <a:ext cx="548640" cy="52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14288" y="5308600"/>
            <a:ext cx="3373437" cy="246063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</p:spTree>
    <p:extLst>
      <p:ext uri="{BB962C8B-B14F-4D97-AF65-F5344CB8AC3E}">
        <p14:creationId xmlns:p14="http://schemas.microsoft.com/office/powerpoint/2010/main" val="488722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E-SC generic (BER or BES)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0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41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44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46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47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sp>
        <p:nvSpPr>
          <p:cNvPr id="52" name="Picture Placeholder 51"/>
          <p:cNvSpPr>
            <a:spLocks noGrp="1"/>
          </p:cNvSpPr>
          <p:nvPr>
            <p:ph type="pic" sz="quarter" idx="36" hasCustomPrompt="1"/>
          </p:nvPr>
        </p:nvSpPr>
        <p:spPr>
          <a:xfrm>
            <a:off x="3387725" y="6323013"/>
            <a:ext cx="3187700" cy="439737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rgbClr val="E86E25"/>
                </a:solidFill>
              </a:defRPr>
            </a:lvl1pPr>
          </a:lstStyle>
          <a:p>
            <a:pPr lvl="0"/>
            <a:r>
              <a:rPr lang="en-US" dirty="0"/>
              <a:t>Optional - additional logos here (project logo, collaborators, etc.)</a:t>
            </a:r>
          </a:p>
        </p:txBody>
      </p:sp>
    </p:spTree>
    <p:extLst>
      <p:ext uri="{BB962C8B-B14F-4D97-AF65-F5344CB8AC3E}">
        <p14:creationId xmlns:p14="http://schemas.microsoft.com/office/powerpoint/2010/main" val="2542556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atershed Function SFA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Placeholder 1"/>
          <p:cNvSpPr>
            <a:spLocks noGrp="1"/>
          </p:cNvSpPr>
          <p:nvPr>
            <p:ph type="title" hasCustomPrompt="1"/>
          </p:nvPr>
        </p:nvSpPr>
        <p:spPr bwMode="auto">
          <a:xfrm>
            <a:off x="366486" y="-4627"/>
            <a:ext cx="8392886" cy="708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>
            <a:lvl1pPr>
              <a:defRPr b="1" baseline="0">
                <a:solidFill>
                  <a:srgbClr val="008000"/>
                </a:solidFill>
              </a:defRPr>
            </a:lvl1pPr>
          </a:lstStyle>
          <a:p>
            <a:pPr lvl="0"/>
            <a:r>
              <a:rPr lang="en-US" dirty="0"/>
              <a:t>Title</a:t>
            </a:r>
          </a:p>
        </p:txBody>
      </p:sp>
      <p:pic>
        <p:nvPicPr>
          <p:cNvPr id="48" name="Picture 9" descr="horizontal-logo-green-text.jp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6354776"/>
            <a:ext cx="2438400" cy="40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" name="Picture 48" descr="EES_Logo2015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6705600" y="6323281"/>
            <a:ext cx="1351650" cy="365760"/>
          </a:xfrm>
          <a:prstGeom prst="rect">
            <a:avLst/>
          </a:prstGeom>
        </p:spPr>
      </p:pic>
      <p:pic>
        <p:nvPicPr>
          <p:cNvPr id="50" name="Picture 49" descr="Berkeley_Lab_Logo_Small.pn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6248400"/>
            <a:ext cx="762000" cy="593313"/>
          </a:xfrm>
          <a:prstGeom prst="rect">
            <a:avLst/>
          </a:prstGeom>
        </p:spPr>
      </p:pic>
      <p:pic>
        <p:nvPicPr>
          <p:cNvPr id="15" name="Picture 14" descr="ERSP_2010(SBR)-logo.pn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13679" y="6294120"/>
            <a:ext cx="548640" cy="536473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60576" y="6293639"/>
            <a:ext cx="548640" cy="524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Content Placeholder 10"/>
          <p:cNvSpPr>
            <a:spLocks noGrp="1"/>
          </p:cNvSpPr>
          <p:nvPr>
            <p:ph sz="quarter" idx="31" hasCustomPrompt="1"/>
          </p:nvPr>
        </p:nvSpPr>
        <p:spPr>
          <a:xfrm>
            <a:off x="4572000" y="762798"/>
            <a:ext cx="4532604" cy="2652919"/>
          </a:xfrm>
          <a:prstGeom prst="rect">
            <a:avLst/>
          </a:prstGeom>
        </p:spPr>
        <p:txBody>
          <a:bodyPr/>
          <a:lstStyle>
            <a:lvl1pPr>
              <a:defRPr sz="1800" b="0" baseline="0">
                <a:solidFill>
                  <a:srgbClr val="008000"/>
                </a:solidFill>
              </a:defRPr>
            </a:lvl1pPr>
            <a:lvl2pPr>
              <a:defRPr sz="1400"/>
            </a:lvl2pPr>
          </a:lstStyle>
          <a:p>
            <a:pPr lvl="0"/>
            <a:r>
              <a:rPr lang="en-US" dirty="0"/>
              <a:t>Image and caption</a:t>
            </a:r>
          </a:p>
          <a:p>
            <a:pPr lvl="0"/>
            <a:r>
              <a:rPr lang="en-US" dirty="0"/>
              <a:t>- Visually compelling figure(s) to explain the research</a:t>
            </a:r>
          </a:p>
          <a:p>
            <a:pPr lvl="0"/>
            <a:r>
              <a:rPr lang="en-US" dirty="0"/>
              <a:t>- Include legends and descriptive caption                     - DOE has the right to use published journal images per contractual funding agreements</a:t>
            </a:r>
          </a:p>
          <a:p>
            <a:pPr lvl="1"/>
            <a:endParaRPr lang="en-US" dirty="0"/>
          </a:p>
        </p:txBody>
      </p:sp>
      <p:sp>
        <p:nvSpPr>
          <p:cNvPr id="22" name="Text Placeholder 30"/>
          <p:cNvSpPr>
            <a:spLocks noGrp="1"/>
          </p:cNvSpPr>
          <p:nvPr>
            <p:ph type="body" sz="quarter" idx="26" hasCustomPrompt="1"/>
          </p:nvPr>
        </p:nvSpPr>
        <p:spPr>
          <a:xfrm>
            <a:off x="366486" y="5764793"/>
            <a:ext cx="8392886" cy="477460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lnSpc>
                <a:spcPts val="1000"/>
              </a:lnSpc>
              <a:spcBef>
                <a:spcPts val="0"/>
              </a:spcBef>
              <a:defRPr sz="1000" b="0"/>
            </a:lvl1pPr>
          </a:lstStyle>
          <a:p>
            <a:pPr lvl="0"/>
            <a:r>
              <a:rPr lang="en-US" dirty="0"/>
              <a:t>Last, F., F. Last, F. last and F. Last (</a:t>
            </a:r>
            <a:r>
              <a:rPr lang="en-US" dirty="0" err="1"/>
              <a:t>yyyy</a:t>
            </a:r>
            <a:r>
              <a:rPr lang="en-US" dirty="0"/>
              <a:t>), Title. Journal, Volume (Issue), pages, DOI: 10.xxxxx/</a:t>
            </a:r>
            <a:r>
              <a:rPr lang="en-US" dirty="0" err="1"/>
              <a:t>xxxxxx</a:t>
            </a:r>
            <a:endParaRPr lang="en-US" dirty="0"/>
          </a:p>
        </p:txBody>
      </p:sp>
      <p:sp>
        <p:nvSpPr>
          <p:cNvPr id="23" name="Text Placeholder 23"/>
          <p:cNvSpPr>
            <a:spLocks noGrp="1"/>
          </p:cNvSpPr>
          <p:nvPr>
            <p:ph type="body" sz="quarter" idx="30" hasCustomPrompt="1"/>
          </p:nvPr>
        </p:nvSpPr>
        <p:spPr>
          <a:xfrm>
            <a:off x="0" y="1059206"/>
            <a:ext cx="4627515" cy="235651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</a:t>
            </a:r>
          </a:p>
        </p:txBody>
      </p:sp>
      <p:sp>
        <p:nvSpPr>
          <p:cNvPr id="24" name="Text Placeholder 23"/>
          <p:cNvSpPr>
            <a:spLocks noGrp="1"/>
          </p:cNvSpPr>
          <p:nvPr>
            <p:ph type="body" sz="quarter" idx="34" hasCustomPrompt="1"/>
          </p:nvPr>
        </p:nvSpPr>
        <p:spPr>
          <a:xfrm>
            <a:off x="0" y="3730751"/>
            <a:ext cx="4627515" cy="2034041"/>
          </a:xfrm>
          <a:prstGeom prst="rect">
            <a:avLst/>
          </a:prstGeom>
        </p:spPr>
        <p:txBody>
          <a:bodyPr/>
          <a:lstStyle>
            <a:lvl1pPr marL="228600" algn="just">
              <a:defRPr sz="16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50 words or less. Importance, relevance, or intriguing component of the finding to the field</a:t>
            </a:r>
          </a:p>
        </p:txBody>
      </p:sp>
      <p:sp>
        <p:nvSpPr>
          <p:cNvPr id="25" name="Text Placeholder 34"/>
          <p:cNvSpPr>
            <a:spLocks noGrp="1"/>
          </p:cNvSpPr>
          <p:nvPr>
            <p:ph type="body" sz="quarter" idx="35" hasCustomPrompt="1"/>
          </p:nvPr>
        </p:nvSpPr>
        <p:spPr>
          <a:xfrm>
            <a:off x="4572000" y="3730752"/>
            <a:ext cx="4627515" cy="2034041"/>
          </a:xfrm>
          <a:prstGeom prst="rect">
            <a:avLst/>
          </a:prstGeom>
        </p:spPr>
        <p:txBody>
          <a:bodyPr>
            <a:normAutofit/>
          </a:bodyPr>
          <a:lstStyle>
            <a:lvl1pPr marL="285750" indent="-285750" algn="just">
              <a:buFont typeface="Arial" panose="020B0604020202020204" pitchFamily="34" charset="0"/>
              <a:buChar char="‒"/>
              <a:defRPr sz="1400" b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Address the research approach in 2-4 bullet points</a:t>
            </a:r>
          </a:p>
          <a:p>
            <a:pPr lvl="0"/>
            <a:r>
              <a:rPr lang="en-US" dirty="0"/>
              <a:t>Only if needed: Give a ~175 word detailed explanation and/or additional description of figure if needed in the PowerPoint Notes section</a:t>
            </a:r>
          </a:p>
        </p:txBody>
      </p:sp>
      <p:sp>
        <p:nvSpPr>
          <p:cNvPr id="26" name="Text Placeholder 2"/>
          <p:cNvSpPr>
            <a:spLocks noGrp="1"/>
          </p:cNvSpPr>
          <p:nvPr>
            <p:ph type="body" sz="quarter" idx="36" hasCustomPrompt="1"/>
          </p:nvPr>
        </p:nvSpPr>
        <p:spPr>
          <a:xfrm>
            <a:off x="3662319" y="6260098"/>
            <a:ext cx="2298257" cy="557595"/>
          </a:xfrm>
          <a:prstGeom prst="rect">
            <a:avLst/>
          </a:prstGeom>
        </p:spPr>
        <p:txBody>
          <a:bodyPr/>
          <a:lstStyle>
            <a:lvl1pPr>
              <a:defRPr sz="1000" baseline="0"/>
            </a:lvl1pPr>
          </a:lstStyle>
          <a:p>
            <a:pPr lvl="0"/>
            <a:r>
              <a:rPr lang="en-US" dirty="0"/>
              <a:t>Data available at (DOI):</a:t>
            </a:r>
          </a:p>
        </p:txBody>
      </p:sp>
    </p:spTree>
    <p:extLst>
      <p:ext uri="{BB962C8B-B14F-4D97-AF65-F5344CB8AC3E}">
        <p14:creationId xmlns:p14="http://schemas.microsoft.com/office/powerpoint/2010/main" val="37246304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E86E25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1840634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21"/>
          <p:cNvSpPr txBox="1">
            <a:spLocks/>
          </p:cNvSpPr>
          <p:nvPr userDrawn="1"/>
        </p:nvSpPr>
        <p:spPr>
          <a:xfrm>
            <a:off x="3387840" y="3906839"/>
            <a:ext cx="578627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3" name="Text Placeholder 21"/>
          <p:cNvSpPr txBox="1">
            <a:spLocks/>
          </p:cNvSpPr>
          <p:nvPr userDrawn="1"/>
        </p:nvSpPr>
        <p:spPr>
          <a:xfrm>
            <a:off x="3387840" y="233711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/>
              <a:t>Significance and Impact</a:t>
            </a:r>
            <a:endParaRPr lang="en-US" dirty="0"/>
          </a:p>
        </p:txBody>
      </p:sp>
      <p:sp>
        <p:nvSpPr>
          <p:cNvPr id="4" name="Text Placeholder 21"/>
          <p:cNvSpPr txBox="1">
            <a:spLocks/>
          </p:cNvSpPr>
          <p:nvPr userDrawn="1"/>
        </p:nvSpPr>
        <p:spPr>
          <a:xfrm>
            <a:off x="3387840" y="782639"/>
            <a:ext cx="578627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/>
              <a:t>Scientific Achievement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4818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21"/>
          <p:cNvSpPr txBox="1">
            <a:spLocks/>
          </p:cNvSpPr>
          <p:nvPr userDrawn="1"/>
        </p:nvSpPr>
        <p:spPr>
          <a:xfrm>
            <a:off x="4572000" y="3429000"/>
            <a:ext cx="4627515" cy="278130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Research Details</a:t>
            </a:r>
          </a:p>
        </p:txBody>
      </p:sp>
      <p:sp>
        <p:nvSpPr>
          <p:cNvPr id="6" name="Text Placeholder 21"/>
          <p:cNvSpPr txBox="1">
            <a:spLocks/>
          </p:cNvSpPr>
          <p:nvPr userDrawn="1"/>
        </p:nvSpPr>
        <p:spPr>
          <a:xfrm>
            <a:off x="0" y="3429000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Significance and Impact</a:t>
            </a:r>
          </a:p>
        </p:txBody>
      </p:sp>
      <p:sp>
        <p:nvSpPr>
          <p:cNvPr id="7" name="Text Placeholder 21"/>
          <p:cNvSpPr txBox="1">
            <a:spLocks/>
          </p:cNvSpPr>
          <p:nvPr userDrawn="1"/>
        </p:nvSpPr>
        <p:spPr>
          <a:xfrm>
            <a:off x="0" y="762797"/>
            <a:ext cx="4627515" cy="274638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b="1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dirty="0"/>
              <a:t>Scientific Achievement</a:t>
            </a:r>
          </a:p>
        </p:txBody>
      </p:sp>
    </p:spTree>
    <p:extLst>
      <p:ext uri="{BB962C8B-B14F-4D97-AF65-F5344CB8AC3E}">
        <p14:creationId xmlns:p14="http://schemas.microsoft.com/office/powerpoint/2010/main" val="8465878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kern="1200">
          <a:solidFill>
            <a:srgbClr val="008000"/>
          </a:solidFill>
          <a:latin typeface="Arial" pitchFamily="34" charset="0"/>
          <a:ea typeface="+mj-ea"/>
          <a:cs typeface="Arial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5pPr>
      <a:lvl6pPr marL="455855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6pPr>
      <a:lvl7pPr marL="911711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7pPr>
      <a:lvl8pPr marL="136756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8pPr>
      <a:lvl9pPr marL="1823420" algn="ctr" rtl="0" eaLnBrk="1" fontAlgn="base" hangingPunct="1">
        <a:spcBef>
          <a:spcPct val="0"/>
        </a:spcBef>
        <a:spcAft>
          <a:spcPct val="0"/>
        </a:spcAft>
        <a:defRPr sz="2400">
          <a:solidFill>
            <a:srgbClr val="106636"/>
          </a:solidFill>
          <a:latin typeface="Arial" charset="0"/>
          <a:cs typeface="Arial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b="1" kern="1200">
          <a:solidFill>
            <a:srgbClr val="008000"/>
          </a:solidFill>
          <a:latin typeface="Arial" pitchFamily="34" charset="0"/>
          <a:ea typeface="+mn-ea"/>
          <a:cs typeface="Arial" pitchFamily="34" charset="0"/>
        </a:defRPr>
      </a:lvl1pPr>
      <a:lvl2pPr marL="456502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1800" kern="1200">
          <a:solidFill>
            <a:srgbClr val="404040"/>
          </a:solidFill>
          <a:latin typeface="Arial" pitchFamily="34" charset="0"/>
          <a:ea typeface="+mn-ea"/>
          <a:cs typeface="Arial" pitchFamily="34" charset="0"/>
        </a:defRPr>
      </a:lvl2pPr>
      <a:lvl3pPr marL="1138095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594598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1104" indent="-226672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07205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63060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18914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74769" indent="-227932" algn="l" defTabSz="911711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5855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1711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6756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3420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79273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35129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0987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46842" algn="l" defTabSz="911711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Prognostic Power of Extreme Rainfall Scaling Formulas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26"/>
          </p:nvPr>
        </p:nvSpPr>
        <p:spPr>
          <a:xfrm>
            <a:off x="49768" y="4023523"/>
            <a:ext cx="3352280" cy="613679"/>
          </a:xfrm>
        </p:spPr>
        <p:txBody>
          <a:bodyPr/>
          <a:lstStyle/>
          <a:p>
            <a:r>
              <a:rPr lang="en-US" dirty="0" smtClean="0"/>
              <a:t>Figure: Annual </a:t>
            </a:r>
            <a:r>
              <a:rPr lang="en-US" dirty="0"/>
              <a:t>mass of water per unit area falling as extreme rain above the 99th percentile, for </a:t>
            </a:r>
            <a:r>
              <a:rPr lang="en-US" dirty="0" smtClean="0"/>
              <a:t>modeled rainfall </a:t>
            </a:r>
            <a:r>
              <a:rPr lang="en-US" dirty="0"/>
              <a:t>(top) and  </a:t>
            </a:r>
            <a:r>
              <a:rPr lang="en-US" dirty="0" smtClean="0"/>
              <a:t>estimated rainfall </a:t>
            </a:r>
            <a:r>
              <a:rPr lang="en-US" dirty="0"/>
              <a:t>(bottom) during the simulation year.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 dirty="0"/>
              <a:t>It is shown that simple analytic formulas can be used to approximate the rainfall rates produced by individual</a:t>
            </a:r>
          </a:p>
          <a:p>
            <a:r>
              <a:rPr lang="en-US" dirty="0"/>
              <a:t>convective storms on a wide range of spatial and temporal scales in the tropics. 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r>
              <a:rPr lang="en-US" dirty="0"/>
              <a:t>These formulas can provide first-order estimates of the intensity, frequency, and spatial pattern of convective precipitation extremes, and they can also be used to compare the performance of different types of models.</a:t>
            </a:r>
          </a:p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5"/>
          </p:nvPr>
        </p:nvSpPr>
        <p:spPr/>
        <p:txBody>
          <a:bodyPr/>
          <a:lstStyle/>
          <a:p>
            <a:r>
              <a:rPr lang="en-US" dirty="0"/>
              <a:t>We compare a standard climate model with a </a:t>
            </a:r>
            <a:r>
              <a:rPr lang="en-US" dirty="0" err="1"/>
              <a:t>superparameterized</a:t>
            </a:r>
            <a:r>
              <a:rPr lang="en-US" dirty="0"/>
              <a:t> model in which atmospheric convection is better represented</a:t>
            </a:r>
          </a:p>
          <a:p>
            <a:r>
              <a:rPr lang="en-US" dirty="0"/>
              <a:t>These approximations hold on hourly to weekly time scales and spatial scales of 200 to 2,000 km and above the 99.9</a:t>
            </a:r>
            <a:r>
              <a:rPr lang="en-US" baseline="30000" dirty="0"/>
              <a:t>th</a:t>
            </a:r>
            <a:r>
              <a:rPr lang="en-US" dirty="0"/>
              <a:t> percentile for both models</a:t>
            </a:r>
          </a:p>
          <a:p>
            <a:endParaRPr lang="en-US" dirty="0"/>
          </a:p>
          <a:p>
            <a:endParaRPr lang="en-US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F471592A-D6D3-9D4C-8E2C-4FF46578F72B}"/>
              </a:ext>
            </a:extLst>
          </p:cNvPr>
          <p:cNvGrpSpPr>
            <a:grpSpLocks noChangeAspect="1"/>
          </p:cNvGrpSpPr>
          <p:nvPr/>
        </p:nvGrpSpPr>
        <p:grpSpPr>
          <a:xfrm>
            <a:off x="0" y="1135729"/>
            <a:ext cx="3576339" cy="1316178"/>
            <a:chOff x="4934508" y="2327956"/>
            <a:chExt cx="4035239" cy="1485064"/>
          </a:xfrm>
        </p:grpSpPr>
        <p:grpSp>
          <p:nvGrpSpPr>
            <p:cNvPr id="27" name="Group 26">
              <a:extLst>
                <a:ext uri="{FF2B5EF4-FFF2-40B4-BE49-F238E27FC236}">
                  <a16:creationId xmlns:a16="http://schemas.microsoft.com/office/drawing/2014/main" id="{588DA260-D5C3-0247-A2B7-39273C8BB5CF}"/>
                </a:ext>
              </a:extLst>
            </p:cNvPr>
            <p:cNvGrpSpPr/>
            <p:nvPr/>
          </p:nvGrpSpPr>
          <p:grpSpPr>
            <a:xfrm>
              <a:off x="5591198" y="2327956"/>
              <a:ext cx="3378549" cy="1485064"/>
              <a:chOff x="7240586" y="1067214"/>
              <a:chExt cx="4714560" cy="1980086"/>
            </a:xfrm>
          </p:grpSpPr>
          <p:pic>
            <p:nvPicPr>
              <p:cNvPr id="29" name="Picture 28">
                <a:extLst>
                  <a:ext uri="{FF2B5EF4-FFF2-40B4-BE49-F238E27FC236}">
                    <a16:creationId xmlns:a16="http://schemas.microsoft.com/office/drawing/2014/main" id="{397B96A0-EE7A-6040-8F5D-33C2FEEF2458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2"/>
              <a:srcRect l="90700" t="172" r="129" b="-172"/>
              <a:stretch/>
            </p:blipFill>
            <p:spPr>
              <a:xfrm>
                <a:off x="11192579" y="1267268"/>
                <a:ext cx="762567" cy="1780032"/>
              </a:xfrm>
              <a:prstGeom prst="rect">
                <a:avLst/>
              </a:prstGeom>
            </p:spPr>
          </p:pic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36B5EE6-222C-B646-BF9D-666B0E01EAC7}"/>
                  </a:ext>
                </a:extLst>
              </p:cNvPr>
              <p:cNvSpPr txBox="1"/>
              <p:nvPr/>
            </p:nvSpPr>
            <p:spPr>
              <a:xfrm>
                <a:off x="7240586" y="1067214"/>
                <a:ext cx="3602130" cy="400110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350" dirty="0">
                    <a:latin typeface="+mj-lt"/>
                  </a:rPr>
                  <a:t>Modeled rainfall</a:t>
                </a:r>
              </a:p>
            </p:txBody>
          </p:sp>
        </p:grpSp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39F6A797-18AE-054E-9C14-39E64D78A89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2"/>
            <a:srcRect l="584" t="16217" r="40924"/>
            <a:stretch/>
          </p:blipFill>
          <p:spPr>
            <a:xfrm>
              <a:off x="4934508" y="2691320"/>
              <a:ext cx="3485321" cy="1118525"/>
            </a:xfrm>
            <a:prstGeom prst="rect">
              <a:avLst/>
            </a:prstGeom>
          </p:spPr>
        </p:pic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323D018-2D34-4D49-A58E-732359DA3F3C}"/>
              </a:ext>
            </a:extLst>
          </p:cNvPr>
          <p:cNvGrpSpPr>
            <a:grpSpLocks noChangeAspect="1"/>
          </p:cNvGrpSpPr>
          <p:nvPr/>
        </p:nvGrpSpPr>
        <p:grpSpPr>
          <a:xfrm>
            <a:off x="394" y="2623964"/>
            <a:ext cx="3579415" cy="1268978"/>
            <a:chOff x="4934508" y="3734772"/>
            <a:chExt cx="4038710" cy="1431808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DF2231E2-B16E-674A-95DB-3F1C8EFC9391}"/>
                </a:ext>
              </a:extLst>
            </p:cNvPr>
            <p:cNvGrpSpPr/>
            <p:nvPr/>
          </p:nvGrpSpPr>
          <p:grpSpPr>
            <a:xfrm>
              <a:off x="5374217" y="3734772"/>
              <a:ext cx="3599001" cy="1431260"/>
              <a:chOff x="6927109" y="2793069"/>
              <a:chExt cx="5022191" cy="1908346"/>
            </a:xfrm>
          </p:grpSpPr>
          <p:pic>
            <p:nvPicPr>
              <p:cNvPr id="34" name="Picture 33">
                <a:extLst>
                  <a:ext uri="{FF2B5EF4-FFF2-40B4-BE49-F238E27FC236}">
                    <a16:creationId xmlns:a16="http://schemas.microsoft.com/office/drawing/2014/main" id="{11521ADA-FBDA-764D-A532-08220C8AA714}"/>
                  </a:ext>
                </a:extLst>
              </p:cNvPr>
              <p:cNvPicPr>
                <a:picLocks noChangeAspect="1"/>
              </p:cNvPicPr>
              <p:nvPr/>
            </p:nvPicPr>
            <p:blipFill rotWithShape="1">
              <a:blip r:embed="rId3"/>
              <a:srcRect l="90706"/>
              <a:stretch/>
            </p:blipFill>
            <p:spPr>
              <a:xfrm>
                <a:off x="11177079" y="2922635"/>
                <a:ext cx="772221" cy="1778780"/>
              </a:xfrm>
              <a:prstGeom prst="rect">
                <a:avLst/>
              </a:prstGeom>
            </p:spPr>
          </p:pic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2F7EF948-E52A-5B43-80B7-485EBAEF5EEF}"/>
                  </a:ext>
                </a:extLst>
              </p:cNvPr>
              <p:cNvSpPr txBox="1"/>
              <p:nvPr/>
            </p:nvSpPr>
            <p:spPr>
              <a:xfrm>
                <a:off x="6927109" y="2793069"/>
                <a:ext cx="4207699" cy="40010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350" dirty="0">
                    <a:latin typeface="+mj-lt"/>
                  </a:rPr>
                  <a:t>Estimated rainfall</a:t>
                </a:r>
              </a:p>
            </p:txBody>
          </p:sp>
        </p:grpSp>
        <p:pic>
          <p:nvPicPr>
            <p:cNvPr id="33" name="Picture 32">
              <a:extLst>
                <a:ext uri="{FF2B5EF4-FFF2-40B4-BE49-F238E27FC236}">
                  <a16:creationId xmlns:a16="http://schemas.microsoft.com/office/drawing/2014/main" id="{A0401B7C-1DA6-3041-B7B1-F2035D3ED33D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598" t="15356" r="40869"/>
            <a:stretch/>
          </p:blipFill>
          <p:spPr>
            <a:xfrm>
              <a:off x="4934508" y="4037362"/>
              <a:ext cx="3485321" cy="1129218"/>
            </a:xfrm>
            <a:prstGeom prst="rect">
              <a:avLst/>
            </a:prstGeom>
          </p:spPr>
        </p:pic>
      </p:grpSp>
      <p:sp>
        <p:nvSpPr>
          <p:cNvPr id="17" name="Text Placeholder 9"/>
          <p:cNvSpPr txBox="1">
            <a:spLocks/>
          </p:cNvSpPr>
          <p:nvPr/>
        </p:nvSpPr>
        <p:spPr>
          <a:xfrm>
            <a:off x="35560" y="5232049"/>
            <a:ext cx="3352280" cy="850121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just" rtl="0" eaLnBrk="1" fontAlgn="base" hangingPunct="1">
              <a:lnSpc>
                <a:spcPts val="1000"/>
              </a:lnSpc>
              <a:spcBef>
                <a:spcPts val="0"/>
              </a:spcBef>
              <a:spcAft>
                <a:spcPct val="0"/>
              </a:spcAft>
              <a:buFont typeface="Arial" charset="0"/>
              <a:buNone/>
              <a:defRPr sz="1000" b="0" kern="1200">
                <a:solidFill>
                  <a:srgbClr val="008000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6502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800" kern="1200">
                <a:solidFill>
                  <a:srgbClr val="404040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38095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594598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1104" indent="-226672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6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07205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63060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18914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74769" indent="-227932" algn="l" defTabSz="911711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4400"/>
            <a:r>
              <a:rPr lang="en-US" b="1" dirty="0" smtClean="0"/>
              <a:t>Citation: </a:t>
            </a:r>
            <a:r>
              <a:rPr lang="en-US" dirty="0" err="1" smtClean="0"/>
              <a:t>Fildier</a:t>
            </a:r>
            <a:r>
              <a:rPr lang="en-US" dirty="0" smtClean="0"/>
              <a:t>, B., </a:t>
            </a:r>
            <a:r>
              <a:rPr lang="en-US" dirty="0" err="1" smtClean="0"/>
              <a:t>Parishani</a:t>
            </a:r>
            <a:r>
              <a:rPr lang="en-US" dirty="0" smtClean="0"/>
              <a:t>, H., &amp; Collins, W. D. (2018). Prognostic power of extreme rainfall scaling formulas across space and time scales. Journal of Advances in Modeling Earth Systems, 10 , 3252–3267. https://doi.org/10.1029/2018MS001462</a:t>
            </a:r>
          </a:p>
          <a:p>
            <a:pPr defTabSz="914400"/>
            <a:endParaRPr lang="en-US" dirty="0"/>
          </a:p>
        </p:txBody>
      </p:sp>
      <p:pic>
        <p:nvPicPr>
          <p:cNvPr id="22" name="Picture 2" descr="logo - CASCADE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7245" y="6317005"/>
            <a:ext cx="465955" cy="461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3965413"/>
      </p:ext>
    </p:extLst>
  </p:cSld>
  <p:clrMapOvr>
    <a:masterClrMapping/>
  </p:clrMapOvr>
</p:sld>
</file>

<file path=ppt/theme/theme1.xml><?xml version="1.0" encoding="utf-8"?>
<a:theme xmlns:a="http://schemas.openxmlformats.org/drawingml/2006/main" name="Other EESA Highlights (not DOE-SC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orizonal Img_DOE-SC EESA Highlight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1900</TotalTime>
  <Words>205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Other EESA Highlights (not DOE-SC)</vt:lpstr>
      <vt:lpstr>DOE-SC EESA Highlights</vt:lpstr>
      <vt:lpstr>Horizonal Img_DOE-SC EESA Highlights</vt:lpstr>
      <vt:lpstr>Prognostic Power of Extreme Rainfall Scaling Formulas</vt:lpstr>
    </vt:vector>
  </TitlesOfParts>
  <Company>LBNL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Maryann Villavert</dc:creator>
  <cp:lastModifiedBy>jagimbel</cp:lastModifiedBy>
  <cp:revision>92</cp:revision>
  <dcterms:created xsi:type="dcterms:W3CDTF">2016-02-10T19:06:12Z</dcterms:created>
  <dcterms:modified xsi:type="dcterms:W3CDTF">2019-01-23T19:18:27Z</dcterms:modified>
</cp:coreProperties>
</file>