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3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B8285-D7D5-4012-A2E0-12EBB6B05882}" type="datetimeFigureOut">
              <a:rPr lang="en-US" smtClean="0"/>
              <a:t>9/5/2018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A3C97-C8AF-4B79-BF48-EBC3969C717B}" type="slidenum">
              <a:rPr lang="en-US" smtClean="0"/>
              <a:t>‹#›</a:t>
            </a:fld>
            <a:endParaRPr lang="en-US"/>
          </a:p>
        </p:txBody>
      </p:sp>
    </p:spTree>
    <p:extLst>
      <p:ext uri="{BB962C8B-B14F-4D97-AF65-F5344CB8AC3E}">
        <p14:creationId xmlns:p14="http://schemas.microsoft.com/office/powerpoint/2010/main" val="24586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Tiny Processes in Clouds Drive Storm System Longevity over the Central United States </a:t>
            </a:r>
          </a:p>
          <a:p>
            <a:r>
              <a:rPr lang="en-US" sz="1200" kern="1200" dirty="0" smtClean="0">
                <a:solidFill>
                  <a:schemeClr val="tx1"/>
                </a:solidFill>
                <a:effectLst/>
                <a:latin typeface="+mn-lt"/>
                <a:ea typeface="+mn-ea"/>
                <a:cs typeface="+mn-cs"/>
              </a:rPr>
              <a:t>With improved cloud microphysics representing observed storm structures, models can better simulate long-lasting storms prone to produce flooding. </a:t>
            </a:r>
          </a:p>
          <a:p>
            <a:r>
              <a:rPr lang="en-US" sz="1200" b="1" kern="1200" dirty="0" smtClean="0">
                <a:solidFill>
                  <a:schemeClr val="tx1"/>
                </a:solidFill>
                <a:effectLst/>
                <a:latin typeface="+mn-lt"/>
                <a:ea typeface="+mn-ea"/>
                <a:cs typeface="+mn-cs"/>
              </a:rPr>
              <a:t>The Science</a:t>
            </a:r>
          </a:p>
          <a:p>
            <a:r>
              <a:rPr lang="en-US" sz="1200" kern="1200" dirty="0" smtClean="0">
                <a:solidFill>
                  <a:schemeClr val="tx1"/>
                </a:solidFill>
                <a:effectLst/>
                <a:latin typeface="+mn-lt"/>
                <a:ea typeface="+mn-ea"/>
                <a:cs typeface="+mn-cs"/>
              </a:rPr>
              <a:t>Mesoscale convective systems (MCSs) are a form of massive organized thunderstorms that can last up to 24 hours, and are projected to increase in both frequency and rainfall amount across the US by the end of this century. While climate models with spatial resolution comparable to regional weather forecasting models can simulate the large-scale storm environment, details of how to represent cloud microphysical processes remain uncertain. To assess the significance of microphysical processes, researchers at the U.S. Department of Energy’s Pacific Northwest National Laboratory analyzed season-long simulations of MCSs with two different representations of cloud microphysics. They found that the cloud microphysical treatment with more slow-falling snow particles produced more realistic storm rainfall areas and longer-lived storms with greater flood potential, which indicates microphysical processes have important effects on the evolution of the storms. </a:t>
            </a:r>
          </a:p>
          <a:p>
            <a:r>
              <a:rPr lang="en-US" sz="1200" b="1" kern="1200" dirty="0" smtClean="0">
                <a:solidFill>
                  <a:schemeClr val="tx1"/>
                </a:solidFill>
                <a:effectLst/>
                <a:latin typeface="+mn-lt"/>
                <a:ea typeface="+mn-ea"/>
                <a:cs typeface="+mn-cs"/>
              </a:rPr>
              <a:t>The Impact</a:t>
            </a:r>
          </a:p>
          <a:p>
            <a:r>
              <a:rPr lang="en-US" sz="1200" kern="1200" dirty="0" smtClean="0">
                <a:solidFill>
                  <a:schemeClr val="tx1"/>
                </a:solidFill>
                <a:effectLst/>
                <a:latin typeface="+mn-lt"/>
                <a:ea typeface="+mn-ea"/>
                <a:cs typeface="+mn-cs"/>
              </a:rPr>
              <a:t>As next-generation climate models continue to increase in resolution and complexity, physical processes such as cloud microphysics play a more prominent role in model uncertainties. This study suggests that cloud microphysics will greatly affect simulations of the hydrological cycle and extreme precipitation events in the climate system. Understanding the interactions and feedbacks between microphysics in MCSs and large-scale environments is important for better understanding and projecting the effects of warming temperatures on changes in hydrological extremes associated with MCSs.</a:t>
            </a:r>
          </a:p>
          <a:p>
            <a:r>
              <a:rPr lang="en-US" sz="1200" b="1" kern="1200" dirty="0" smtClean="0">
                <a:solidFill>
                  <a:schemeClr val="tx1"/>
                </a:solidFill>
                <a:effectLst/>
                <a:latin typeface="+mn-lt"/>
                <a:ea typeface="+mn-ea"/>
                <a:cs typeface="+mn-cs"/>
              </a:rPr>
              <a:t>Summary</a:t>
            </a:r>
          </a:p>
          <a:p>
            <a:r>
              <a:rPr lang="en-US" sz="1200" kern="1200" dirty="0" smtClean="0">
                <a:solidFill>
                  <a:schemeClr val="tx1"/>
                </a:solidFill>
                <a:effectLst/>
                <a:latin typeface="+mn-lt"/>
                <a:ea typeface="+mn-ea"/>
                <a:cs typeface="+mn-cs"/>
              </a:rPr>
              <a:t>MCSs are responsible for well over half of warm-season (March to August) rainfall over the Great Plains of the United States. MCSs are not only associated with floods, but they can also produce severe weather such as hail and damaging wind. Recent research shows that long-lived MCSs over the U.S. Great Plains have become more frequent and produced more abundant rainfall over the past 35 years. By the end of this century, MCSs in certain parts of North America are projected to triple their frequency and nearly double the amount of heavy rainfall. However, significant uncertainties remain in our understanding and model representation of cloud microphysical processes, such as water phase changes, in MCSs. </a:t>
            </a:r>
          </a:p>
          <a:p>
            <a:r>
              <a:rPr lang="en-US" sz="1200" kern="1200" dirty="0" smtClean="0">
                <a:solidFill>
                  <a:schemeClr val="tx1"/>
                </a:solidFill>
                <a:effectLst/>
                <a:latin typeface="+mn-lt"/>
                <a:ea typeface="+mn-ea"/>
                <a:cs typeface="+mn-cs"/>
              </a:rPr>
              <a:t>To better understand how microphysical processes influence MCS properties and interact with large-scale environments, researchers performed continental-scale, convection-permitting simulations of the 2011 warm season across the central U.S. with two different state-of-the-art cloud microphysics representations. Then they tracked the simulated MCSs and evaluated them against geostationary satellite and 3-D radar network observations using a newly developed tracking algorithm. While both simulations reasonably captured the MCS precipitation amount, intensity, spatial distribution, and diurnal cycle, properties such as the MCS size, horizontal and vertical structures, and propagation speed differed substantially. The microphysics representation that produced more realistic rainfall from the </a:t>
            </a:r>
            <a:r>
              <a:rPr lang="en-US" sz="1200" kern="1200" dirty="0" err="1" smtClean="0">
                <a:solidFill>
                  <a:schemeClr val="tx1"/>
                </a:solidFill>
                <a:effectLst/>
                <a:latin typeface="+mn-lt"/>
                <a:ea typeface="+mn-ea"/>
                <a:cs typeface="+mn-cs"/>
              </a:rPr>
              <a:t>stratiform</a:t>
            </a:r>
            <a:r>
              <a:rPr lang="en-US" sz="1200" kern="1200" dirty="0" smtClean="0">
                <a:solidFill>
                  <a:schemeClr val="tx1"/>
                </a:solidFill>
                <a:effectLst/>
                <a:latin typeface="+mn-lt"/>
                <a:ea typeface="+mn-ea"/>
                <a:cs typeface="+mn-cs"/>
              </a:rPr>
              <a:t> portion of the MCS had more-top-heavy heating profiles fed by condensation. This configuration enhanced the circulation behind MCSs, drawing more cool and dry air into the rear of the MCSs and prolonging MCS lifetimes. </a:t>
            </a:r>
            <a:r>
              <a:rPr lang="en-US" sz="1200" kern="1200" smtClean="0">
                <a:solidFill>
                  <a:schemeClr val="tx1"/>
                </a:solidFill>
                <a:effectLst/>
                <a:latin typeface="+mn-lt"/>
                <a:ea typeface="+mn-ea"/>
                <a:cs typeface="+mn-cs"/>
              </a:rPr>
              <a:t>Researchers found that long-lived MCSs produced two to three times more precipitation than short-lived ones, suggesting cloud microphysics model treatments have profound effects on simulations of extreme precipitation and the hydrologic cycle.</a:t>
            </a:r>
          </a:p>
          <a:p>
            <a:pPr eaLnBrk="1" hangingPunct="1">
              <a:spcBef>
                <a:spcPct val="0"/>
              </a:spcBef>
            </a:pPr>
            <a:endParaRPr lang="en-US" altLang="en-US" sz="1000" dirty="0"/>
          </a:p>
        </p:txBody>
      </p:sp>
    </p:spTree>
    <p:extLst>
      <p:ext uri="{BB962C8B-B14F-4D97-AF65-F5344CB8AC3E}">
        <p14:creationId xmlns:p14="http://schemas.microsoft.com/office/powerpoint/2010/main" val="662373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1750745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5622748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xmlns="" id="{6CB3D2C1-6DB8-624B-BF02-B029B9535276}"/>
              </a:ext>
            </a:extLst>
          </p:cNvPr>
          <p:cNvGrpSpPr/>
          <p:nvPr/>
        </p:nvGrpSpPr>
        <p:grpSpPr>
          <a:xfrm>
            <a:off x="7211540" y="968495"/>
            <a:ext cx="1644526" cy="1663936"/>
            <a:chOff x="7211540" y="1052079"/>
            <a:chExt cx="1644526" cy="1663936"/>
          </a:xfrm>
        </p:grpSpPr>
        <p:pic>
          <p:nvPicPr>
            <p:cNvPr id="14" name="Picture 13" descr="wrf2run_mediumlongmcs_heatingprofiles.png">
              <a:extLst>
                <a:ext uri="{FF2B5EF4-FFF2-40B4-BE49-F238E27FC236}">
                  <a16:creationId xmlns:a16="http://schemas.microsoft.com/office/drawing/2014/main" xmlns="" id="{72F3426E-5074-3F43-A80B-6FD296BFFE9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211540" y="1240931"/>
              <a:ext cx="1315788" cy="1475084"/>
            </a:xfrm>
            <a:prstGeom prst="rect">
              <a:avLst/>
            </a:prstGeom>
          </p:spPr>
        </p:pic>
        <p:sp>
          <p:nvSpPr>
            <p:cNvPr id="25" name="Rectangle 24">
              <a:extLst>
                <a:ext uri="{FF2B5EF4-FFF2-40B4-BE49-F238E27FC236}">
                  <a16:creationId xmlns:a16="http://schemas.microsoft.com/office/drawing/2014/main" xmlns="" id="{CB34E535-DEC6-994D-B1CE-4925B7C6D734}"/>
                </a:ext>
              </a:extLst>
            </p:cNvPr>
            <p:cNvSpPr/>
            <p:nvPr/>
          </p:nvSpPr>
          <p:spPr>
            <a:xfrm>
              <a:off x="7427534" y="1163022"/>
              <a:ext cx="116266" cy="1144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xmlns="" id="{A242A9FD-70E0-0F4A-883B-CAA1FC2C55EF}"/>
                </a:ext>
              </a:extLst>
            </p:cNvPr>
            <p:cNvSpPr/>
            <p:nvPr/>
          </p:nvSpPr>
          <p:spPr>
            <a:xfrm>
              <a:off x="7455064" y="1052079"/>
              <a:ext cx="1310394" cy="226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b="1" dirty="0">
                <a:solidFill>
                  <a:schemeClr val="tx1"/>
                </a:solidFill>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xmlns="" id="{3B28A684-E0A6-E148-BDEA-DCBCC9E94651}"/>
                </a:ext>
              </a:extLst>
            </p:cNvPr>
            <p:cNvSpPr/>
            <p:nvPr/>
          </p:nvSpPr>
          <p:spPr>
            <a:xfrm>
              <a:off x="7368200" y="1092791"/>
              <a:ext cx="1487866" cy="226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latin typeface="Arial" panose="020B0604020202020204" pitchFamily="34" charset="0"/>
                  <a:cs typeface="Arial" panose="020B0604020202020204" pitchFamily="34" charset="0"/>
                </a:rPr>
                <a:t>MCS Stratiform Heating</a:t>
              </a:r>
            </a:p>
          </p:txBody>
        </p:sp>
      </p:grpSp>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22300"/>
            <a:ext cx="4419601" cy="56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Evaluate</a:t>
            </a:r>
            <a:r>
              <a:rPr lang="en-US" sz="1400" dirty="0">
                <a:solidFill>
                  <a:prstClr val="black"/>
                </a:solidFill>
              </a:rPr>
              <a:t> sensitivity of mesoscale convective system (MCS) properties to model representation of cloud microphysical processes</a:t>
            </a:r>
          </a:p>
          <a:p>
            <a:pPr marL="231775" indent="-231775" algn="ctr">
              <a:spcBef>
                <a:spcPct val="15000"/>
              </a:spcBef>
              <a:defRPr/>
            </a:pPr>
            <a:r>
              <a:rPr lang="en-US" sz="1400" b="1" dirty="0">
                <a:solidFill>
                  <a:prstClr val="black"/>
                </a:solidFill>
              </a:rPr>
              <a:t>Approach</a:t>
            </a:r>
          </a:p>
          <a:p>
            <a:pPr marL="285750" indent="-285750">
              <a:spcBef>
                <a:spcPts val="252"/>
              </a:spcBef>
              <a:buFont typeface="Arial" pitchFamily="34" charset="0"/>
              <a:buChar char="●"/>
              <a:tabLst>
                <a:tab pos="338138" algn="l"/>
              </a:tabLst>
              <a:defRPr/>
            </a:pPr>
            <a:r>
              <a:rPr lang="en-US" sz="1400" dirty="0"/>
              <a:t>Perform convection-permitting regional climate simulations using the Weather Research and Forecasting model over the United States with two different microphysics parameterizations</a:t>
            </a:r>
          </a:p>
          <a:p>
            <a:pPr marL="285750" indent="-285750">
              <a:spcBef>
                <a:spcPts val="252"/>
              </a:spcBef>
              <a:buFont typeface="Arial" pitchFamily="34" charset="0"/>
              <a:buChar char="●"/>
              <a:tabLst>
                <a:tab pos="338138" algn="l"/>
              </a:tabLst>
              <a:defRPr/>
            </a:pPr>
            <a:r>
              <a:rPr lang="en-US" sz="1400" dirty="0"/>
              <a:t>Track MCSs in both simulations, and evaluate against satellite and 3-D radar observations</a:t>
            </a:r>
          </a:p>
          <a:p>
            <a:pPr marL="285750" indent="-285750">
              <a:spcBef>
                <a:spcPts val="252"/>
              </a:spcBef>
              <a:buFont typeface="Arial" pitchFamily="34" charset="0"/>
              <a:buChar char="●"/>
              <a:tabLst>
                <a:tab pos="338138" algn="l"/>
              </a:tabLst>
              <a:defRPr/>
            </a:pPr>
            <a:r>
              <a:rPr lang="en-US" sz="1400" dirty="0"/>
              <a:t>Compare composite MCS diabatic heating and synoptic (large)-scale environment anomalies to clarify upscale-feedback processes from cloud microphysics</a:t>
            </a:r>
          </a:p>
          <a:p>
            <a:pPr algn="ctr" eaLnBrk="1" hangingPunct="1">
              <a:spcBef>
                <a:spcPct val="15000"/>
              </a:spcBef>
              <a:buFontTx/>
              <a:buNone/>
            </a:pPr>
            <a:r>
              <a:rPr lang="en-US" altLang="en-US" sz="1400" b="1" dirty="0">
                <a:solidFill>
                  <a:prstClr val="black"/>
                </a:solidFill>
              </a:rPr>
              <a:t>Impact</a:t>
            </a:r>
          </a:p>
          <a:p>
            <a:pPr marL="283464" indent="-283464" eaLnBrk="1" hangingPunct="1">
              <a:spcBef>
                <a:spcPts val="252"/>
              </a:spcBef>
              <a:buFont typeface="Arial" panose="020B0604020202020204" pitchFamily="34" charset="0"/>
              <a:buChar char="●"/>
            </a:pPr>
            <a:r>
              <a:rPr lang="en-US" altLang="en-US" sz="1400" dirty="0">
                <a:solidFill>
                  <a:srgbClr val="000000"/>
                </a:solidFill>
              </a:rPr>
              <a:t>With the microphysics parameterization that produces more realistic (</a:t>
            </a:r>
            <a:r>
              <a:rPr lang="en-US" altLang="en-US" sz="1400" dirty="0" err="1">
                <a:solidFill>
                  <a:srgbClr val="000000"/>
                </a:solidFill>
              </a:rPr>
              <a:t>stratiform</a:t>
            </a:r>
            <a:r>
              <a:rPr lang="en-US" altLang="en-US" sz="1400" dirty="0">
                <a:solidFill>
                  <a:srgbClr val="000000"/>
                </a:solidFill>
              </a:rPr>
              <a:t>) rainfall, </a:t>
            </a:r>
            <a:r>
              <a:rPr lang="en-US" altLang="en-US" sz="1400" dirty="0" err="1">
                <a:solidFill>
                  <a:srgbClr val="000000"/>
                </a:solidFill>
              </a:rPr>
              <a:t>diabatic</a:t>
            </a:r>
            <a:r>
              <a:rPr lang="en-US" altLang="en-US" sz="1400" dirty="0">
                <a:solidFill>
                  <a:srgbClr val="000000"/>
                </a:solidFill>
              </a:rPr>
              <a:t> heating produces stronger mesoscale vortices, which prolong the MCS lifetime, resulting in more rain</a:t>
            </a:r>
          </a:p>
          <a:p>
            <a:pPr marL="283464" indent="-283464" eaLnBrk="1" hangingPunct="1">
              <a:spcBef>
                <a:spcPts val="252"/>
              </a:spcBef>
              <a:buFont typeface="Arial" panose="020B0604020202020204" pitchFamily="34" charset="0"/>
              <a:buChar char="●"/>
            </a:pPr>
            <a:r>
              <a:rPr lang="en-US" sz="1400" dirty="0">
                <a:solidFill>
                  <a:prstClr val="black"/>
                </a:solidFill>
              </a:rPr>
              <a:t>Cloud microphysics plays a substantial role in the evolution of an MCS, so evaluating and improving  its representation in weather and climate models is critical for understanding and modeling MCSs and their hydrological effects</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Storm System Longevity over United States Depends on Cloud Microphysical Processes</a:t>
            </a:r>
          </a:p>
        </p:txBody>
      </p:sp>
      <p:sp>
        <p:nvSpPr>
          <p:cNvPr id="3077" name="Text Box 6"/>
          <p:cNvSpPr txBox="1">
            <a:spLocks noChangeArrowheads="1"/>
          </p:cNvSpPr>
          <p:nvPr/>
        </p:nvSpPr>
        <p:spPr bwMode="auto">
          <a:xfrm>
            <a:off x="4681933" y="5961466"/>
            <a:ext cx="4433004"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smtClean="0">
                <a:solidFill>
                  <a:srgbClr val="000000"/>
                </a:solidFill>
                <a:latin typeface="+mn-lt"/>
              </a:rPr>
              <a:t>Z Feng, </a:t>
            </a:r>
            <a:r>
              <a:rPr lang="en-US" altLang="en-US" sz="1000" dirty="0">
                <a:solidFill>
                  <a:srgbClr val="000000"/>
                </a:solidFill>
                <a:latin typeface="+mn-lt"/>
              </a:rPr>
              <a:t>LR Leung, RA Houze, S Hagos, J Hardin, Q Yang, B Han, and J Fan. 2018. “Structure and Evolution of Mesoscale Convective Systems: Sensitivity to Cloud Microphysics in Convection-Permitting Simulations over the U.S,” </a:t>
            </a:r>
            <a:r>
              <a:rPr lang="en-US" altLang="en-US" sz="1000" i="1" dirty="0">
                <a:solidFill>
                  <a:srgbClr val="000000"/>
                </a:solidFill>
                <a:latin typeface="+mn-lt"/>
              </a:rPr>
              <a:t>Journal of Advances in Modeling Earth </a:t>
            </a:r>
            <a:r>
              <a:rPr lang="en-US" altLang="en-US" sz="1000" i="1" dirty="0" smtClean="0">
                <a:solidFill>
                  <a:srgbClr val="000000"/>
                </a:solidFill>
                <a:latin typeface="+mn-lt"/>
              </a:rPr>
              <a:t>Systems</a:t>
            </a:r>
            <a:r>
              <a:rPr lang="en-US" altLang="en-US" sz="1000" dirty="0" smtClean="0">
                <a:solidFill>
                  <a:srgbClr val="000000"/>
                </a:solidFill>
                <a:latin typeface="+mn-lt"/>
              </a:rPr>
              <a:t> 10:1470-1494. https://doi.org/ </a:t>
            </a:r>
            <a:r>
              <a:rPr lang="en-US" altLang="en-US" sz="1000" dirty="0">
                <a:solidFill>
                  <a:srgbClr val="000000"/>
                </a:solidFill>
                <a:latin typeface="+mn-lt"/>
              </a:rPr>
              <a:t>10.1029/2018ms001305.</a:t>
            </a:r>
          </a:p>
        </p:txBody>
      </p:sp>
      <p:sp>
        <p:nvSpPr>
          <p:cNvPr id="3078" name="TextBox 9"/>
          <p:cNvSpPr txBox="1">
            <a:spLocks noChangeArrowheads="1"/>
          </p:cNvSpPr>
          <p:nvPr/>
        </p:nvSpPr>
        <p:spPr bwMode="auto">
          <a:xfrm>
            <a:off x="6447473" y="4381207"/>
            <a:ext cx="265529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00" b="1" dirty="0">
                <a:solidFill>
                  <a:srgbClr val="0000FF"/>
                </a:solidFill>
                <a:latin typeface="Arial" panose="020B0604020202020204" pitchFamily="34" charset="0"/>
              </a:rPr>
              <a:t>MCSs with more realistic stratiform rainfall (top left) produce more-top-heavy diabatic heating (top right), and stronger mesoscale vortex circulation feedback (middle), feeding cooler and drier air to the rear of the MCS region, which helps prolong its lifetime (bottom).</a:t>
            </a:r>
          </a:p>
        </p:txBody>
      </p:sp>
      <p:cxnSp>
        <p:nvCxnSpPr>
          <p:cNvPr id="16" name="Straight Arrow Connector 15">
            <a:extLst>
              <a:ext uri="{FF2B5EF4-FFF2-40B4-BE49-F238E27FC236}">
                <a16:creationId xmlns:a16="http://schemas.microsoft.com/office/drawing/2014/main" xmlns="" id="{20FF02BD-8822-A14E-A7C4-EA5A8E32B757}"/>
              </a:ext>
            </a:extLst>
          </p:cNvPr>
          <p:cNvCxnSpPr>
            <a:cxnSpLocks/>
          </p:cNvCxnSpPr>
          <p:nvPr/>
        </p:nvCxnSpPr>
        <p:spPr>
          <a:xfrm>
            <a:off x="6659630" y="1905000"/>
            <a:ext cx="551910" cy="0"/>
          </a:xfrm>
          <a:prstGeom prst="straightConnector1">
            <a:avLst/>
          </a:prstGeom>
          <a:ln w="38100">
            <a:solidFill>
              <a:schemeClr val="accent6">
                <a:lumMod val="75000"/>
              </a:schemeClr>
            </a:solidFill>
            <a:tailEnd type="triangle"/>
          </a:ln>
        </p:spPr>
        <p:style>
          <a:lnRef idx="2">
            <a:schemeClr val="accent2"/>
          </a:lnRef>
          <a:fillRef idx="0">
            <a:schemeClr val="accent2"/>
          </a:fillRef>
          <a:effectRef idx="1">
            <a:schemeClr val="accent2"/>
          </a:effectRef>
          <a:fontRef idx="minor">
            <a:schemeClr val="tx1"/>
          </a:fontRef>
        </p:style>
      </p:cxnSp>
      <p:cxnSp>
        <p:nvCxnSpPr>
          <p:cNvPr id="17" name="Straight Arrow Connector 16">
            <a:extLst>
              <a:ext uri="{FF2B5EF4-FFF2-40B4-BE49-F238E27FC236}">
                <a16:creationId xmlns:a16="http://schemas.microsoft.com/office/drawing/2014/main" xmlns="" id="{CAA6E5D2-DAE8-BB4F-A635-880CE0A2D403}"/>
              </a:ext>
            </a:extLst>
          </p:cNvPr>
          <p:cNvCxnSpPr>
            <a:cxnSpLocks/>
          </p:cNvCxnSpPr>
          <p:nvPr/>
        </p:nvCxnSpPr>
        <p:spPr>
          <a:xfrm flipH="1">
            <a:off x="6781413" y="2354827"/>
            <a:ext cx="437685" cy="335704"/>
          </a:xfrm>
          <a:prstGeom prst="straightConnector1">
            <a:avLst/>
          </a:prstGeom>
          <a:ln w="38100">
            <a:solidFill>
              <a:schemeClr val="accent6">
                <a:lumMod val="75000"/>
              </a:schemeClr>
            </a:solidFill>
            <a:tailEnd type="triangle"/>
          </a:ln>
        </p:spPr>
        <p:style>
          <a:lnRef idx="2">
            <a:schemeClr val="accent2"/>
          </a:lnRef>
          <a:fillRef idx="0">
            <a:schemeClr val="accent2"/>
          </a:fillRef>
          <a:effectRef idx="1">
            <a:schemeClr val="accent2"/>
          </a:effectRef>
          <a:fontRef idx="minor">
            <a:schemeClr val="tx1"/>
          </a:fontRef>
        </p:style>
      </p:cxnSp>
      <p:grpSp>
        <p:nvGrpSpPr>
          <p:cNvPr id="23" name="Group 22">
            <a:extLst>
              <a:ext uri="{FF2B5EF4-FFF2-40B4-BE49-F238E27FC236}">
                <a16:creationId xmlns:a16="http://schemas.microsoft.com/office/drawing/2014/main" xmlns="" id="{0B29044D-0E4A-3C41-81AB-C9B2F6CB434A}"/>
              </a:ext>
            </a:extLst>
          </p:cNvPr>
          <p:cNvGrpSpPr/>
          <p:nvPr/>
        </p:nvGrpSpPr>
        <p:grpSpPr>
          <a:xfrm>
            <a:off x="4649276" y="1209709"/>
            <a:ext cx="1946366" cy="1414485"/>
            <a:chOff x="4649276" y="1209709"/>
            <a:chExt cx="1946366" cy="1414485"/>
          </a:xfrm>
        </p:grpSpPr>
        <p:pic>
          <p:nvPicPr>
            <p:cNvPr id="15" name="Picture 14">
              <a:extLst>
                <a:ext uri="{FF2B5EF4-FFF2-40B4-BE49-F238E27FC236}">
                  <a16:creationId xmlns:a16="http://schemas.microsoft.com/office/drawing/2014/main" xmlns="" id="{9B6DFD2A-56E4-0846-83BA-200F9C5DBD68}"/>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649276" y="1322263"/>
              <a:ext cx="1946366" cy="1301931"/>
            </a:xfrm>
            <a:prstGeom prst="rect">
              <a:avLst/>
            </a:prstGeom>
          </p:spPr>
        </p:pic>
        <p:sp>
          <p:nvSpPr>
            <p:cNvPr id="5" name="Rectangle 4">
              <a:extLst>
                <a:ext uri="{FF2B5EF4-FFF2-40B4-BE49-F238E27FC236}">
                  <a16:creationId xmlns:a16="http://schemas.microsoft.com/office/drawing/2014/main" xmlns="" id="{4C67B43A-20F0-F143-BB1D-68949EB42113}"/>
                </a:ext>
              </a:extLst>
            </p:cNvPr>
            <p:cNvSpPr/>
            <p:nvPr/>
          </p:nvSpPr>
          <p:spPr>
            <a:xfrm>
              <a:off x="4920879" y="1209709"/>
              <a:ext cx="1632321" cy="226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b="1" dirty="0">
                <a:solidFill>
                  <a:schemeClr val="tx1"/>
                </a:solidFill>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xmlns="" id="{576D888F-5276-E24C-8CE9-9128AB18FF4E}"/>
                </a:ext>
              </a:extLst>
            </p:cNvPr>
            <p:cNvSpPr/>
            <p:nvPr/>
          </p:nvSpPr>
          <p:spPr>
            <a:xfrm>
              <a:off x="4856891" y="1265690"/>
              <a:ext cx="1632321" cy="226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latin typeface="Arial" panose="020B0604020202020204" pitchFamily="34" charset="0"/>
                  <a:cs typeface="Arial" panose="020B0604020202020204" pitchFamily="34" charset="0"/>
                </a:rPr>
                <a:t>MCS Stratiform Rainfall</a:t>
              </a:r>
            </a:p>
          </p:txBody>
        </p:sp>
      </p:grpSp>
      <p:grpSp>
        <p:nvGrpSpPr>
          <p:cNvPr id="24" name="Group 23">
            <a:extLst>
              <a:ext uri="{FF2B5EF4-FFF2-40B4-BE49-F238E27FC236}">
                <a16:creationId xmlns:a16="http://schemas.microsoft.com/office/drawing/2014/main" xmlns="" id="{950B8B48-AC72-504F-AD41-CB82C9268E1B}"/>
              </a:ext>
            </a:extLst>
          </p:cNvPr>
          <p:cNvGrpSpPr/>
          <p:nvPr/>
        </p:nvGrpSpPr>
        <p:grpSpPr>
          <a:xfrm>
            <a:off x="4602063" y="4279678"/>
            <a:ext cx="1768510" cy="1672466"/>
            <a:chOff x="4658724" y="4399285"/>
            <a:chExt cx="2180383" cy="2061971"/>
          </a:xfrm>
        </p:grpSpPr>
        <p:pic>
          <p:nvPicPr>
            <p:cNvPr id="38" name="Picture 37">
              <a:extLst>
                <a:ext uri="{FF2B5EF4-FFF2-40B4-BE49-F238E27FC236}">
                  <a16:creationId xmlns:a16="http://schemas.microsoft.com/office/drawing/2014/main" xmlns="" id="{A37FE145-BFF2-9F49-9EE8-DE369155433A}"/>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658724" y="4399285"/>
              <a:ext cx="2180383" cy="2061971"/>
            </a:xfrm>
            <a:prstGeom prst="rect">
              <a:avLst/>
            </a:prstGeom>
          </p:spPr>
        </p:pic>
        <p:sp>
          <p:nvSpPr>
            <p:cNvPr id="39" name="Oval 38">
              <a:extLst>
                <a:ext uri="{FF2B5EF4-FFF2-40B4-BE49-F238E27FC236}">
                  <a16:creationId xmlns:a16="http://schemas.microsoft.com/office/drawing/2014/main" xmlns="" id="{D20324DB-3F86-424A-921E-4CFB0F1D299C}"/>
                </a:ext>
              </a:extLst>
            </p:cNvPr>
            <p:cNvSpPr/>
            <p:nvPr/>
          </p:nvSpPr>
          <p:spPr>
            <a:xfrm>
              <a:off x="5498881" y="5117742"/>
              <a:ext cx="705395" cy="840442"/>
            </a:xfrm>
            <a:prstGeom prst="ellipse">
              <a:avLst/>
            </a:prstGeom>
            <a:noFill/>
            <a:ln w="15875">
              <a:solidFill>
                <a:srgbClr val="FF93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0" name="Straight Arrow Connector 19">
            <a:extLst>
              <a:ext uri="{FF2B5EF4-FFF2-40B4-BE49-F238E27FC236}">
                <a16:creationId xmlns:a16="http://schemas.microsoft.com/office/drawing/2014/main" xmlns="" id="{BFFF4CDE-3C3A-4C44-A2CB-1824B41356D2}"/>
              </a:ext>
            </a:extLst>
          </p:cNvPr>
          <p:cNvCxnSpPr>
            <a:cxnSpLocks/>
          </p:cNvCxnSpPr>
          <p:nvPr/>
        </p:nvCxnSpPr>
        <p:spPr>
          <a:xfrm flipH="1">
            <a:off x="6322711" y="4113167"/>
            <a:ext cx="460978" cy="355180"/>
          </a:xfrm>
          <a:prstGeom prst="straightConnector1">
            <a:avLst/>
          </a:prstGeom>
          <a:ln w="38100">
            <a:solidFill>
              <a:schemeClr val="accent6">
                <a:lumMod val="75000"/>
              </a:schemeClr>
            </a:solidFill>
            <a:tailEnd type="triangle"/>
          </a:ln>
        </p:spPr>
        <p:style>
          <a:lnRef idx="2">
            <a:schemeClr val="accent2"/>
          </a:lnRef>
          <a:fillRef idx="0">
            <a:schemeClr val="accent2"/>
          </a:fillRef>
          <a:effectRef idx="1">
            <a:schemeClr val="accent2"/>
          </a:effectRef>
          <a:fontRef idx="minor">
            <a:schemeClr val="tx1"/>
          </a:fontRef>
        </p:style>
      </p:cxnSp>
      <p:grpSp>
        <p:nvGrpSpPr>
          <p:cNvPr id="46" name="Group 45">
            <a:extLst>
              <a:ext uri="{FF2B5EF4-FFF2-40B4-BE49-F238E27FC236}">
                <a16:creationId xmlns:a16="http://schemas.microsoft.com/office/drawing/2014/main" xmlns="" id="{913BE2BA-EB45-6940-BA51-50B4CCCE5550}"/>
              </a:ext>
            </a:extLst>
          </p:cNvPr>
          <p:cNvGrpSpPr/>
          <p:nvPr/>
        </p:nvGrpSpPr>
        <p:grpSpPr>
          <a:xfrm>
            <a:off x="4626367" y="2619803"/>
            <a:ext cx="4408698" cy="1579887"/>
            <a:chOff x="4626367" y="2619803"/>
            <a:chExt cx="4408698" cy="1579887"/>
          </a:xfrm>
        </p:grpSpPr>
        <p:grpSp>
          <p:nvGrpSpPr>
            <p:cNvPr id="2" name="Group 1">
              <a:extLst>
                <a:ext uri="{FF2B5EF4-FFF2-40B4-BE49-F238E27FC236}">
                  <a16:creationId xmlns:a16="http://schemas.microsoft.com/office/drawing/2014/main" xmlns="" id="{C9EF5814-AF3F-3245-A862-D2ECE533CAB5}"/>
                </a:ext>
              </a:extLst>
            </p:cNvPr>
            <p:cNvGrpSpPr/>
            <p:nvPr/>
          </p:nvGrpSpPr>
          <p:grpSpPr>
            <a:xfrm>
              <a:off x="4626367" y="2798350"/>
              <a:ext cx="4191511" cy="1228579"/>
              <a:chOff x="3812615" y="3117205"/>
              <a:chExt cx="5331385" cy="1562689"/>
            </a:xfrm>
          </p:grpSpPr>
          <p:pic>
            <p:nvPicPr>
              <p:cNvPr id="13" name="Picture 12">
                <a:extLst>
                  <a:ext uri="{FF2B5EF4-FFF2-40B4-BE49-F238E27FC236}">
                    <a16:creationId xmlns:a16="http://schemas.microsoft.com/office/drawing/2014/main" xmlns="" id="{EA2DAF18-6BB9-CF42-B90C-1753CF10EE43}"/>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3812615" y="3117205"/>
                <a:ext cx="5331385" cy="1562689"/>
              </a:xfrm>
              <a:prstGeom prst="rect">
                <a:avLst/>
              </a:prstGeom>
            </p:spPr>
          </p:pic>
          <p:sp>
            <p:nvSpPr>
              <p:cNvPr id="18" name="Rectangle 17">
                <a:extLst>
                  <a:ext uri="{FF2B5EF4-FFF2-40B4-BE49-F238E27FC236}">
                    <a16:creationId xmlns:a16="http://schemas.microsoft.com/office/drawing/2014/main" xmlns="" id="{914BB6C2-76ED-364F-BE68-6BC269B44A5C}"/>
                  </a:ext>
                </a:extLst>
              </p:cNvPr>
              <p:cNvSpPr/>
              <p:nvPr/>
            </p:nvSpPr>
            <p:spPr>
              <a:xfrm>
                <a:off x="6851468" y="3159080"/>
                <a:ext cx="1221377" cy="939279"/>
              </a:xfrm>
              <a:prstGeom prst="rect">
                <a:avLst/>
              </a:prstGeom>
              <a:noFill/>
              <a:ln w="31750" cmpd="sng">
                <a:solidFill>
                  <a:srgbClr val="FF04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35DF7C67-5E9B-7A4F-81A6-D05027185164}"/>
                  </a:ext>
                </a:extLst>
              </p:cNvPr>
              <p:cNvSpPr/>
              <p:nvPr/>
            </p:nvSpPr>
            <p:spPr>
              <a:xfrm>
                <a:off x="4188822" y="3159080"/>
                <a:ext cx="1221377" cy="939279"/>
              </a:xfrm>
              <a:prstGeom prst="rect">
                <a:avLst/>
              </a:prstGeom>
              <a:noFill/>
              <a:ln w="31750" cmpd="sng">
                <a:solidFill>
                  <a:srgbClr val="FF04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xmlns="" id="{6541FE65-DAC0-3C45-B9E2-4867019956C5}"/>
                </a:ext>
              </a:extLst>
            </p:cNvPr>
            <p:cNvSpPr/>
            <p:nvPr/>
          </p:nvSpPr>
          <p:spPr>
            <a:xfrm>
              <a:off x="4798741" y="2619803"/>
              <a:ext cx="1789344" cy="226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a:solidFill>
                    <a:srgbClr val="FB644B"/>
                  </a:solidFill>
                  <a:latin typeface="Arial" panose="020B0604020202020204" pitchFamily="34" charset="0"/>
                  <a:cs typeface="Arial" panose="020B0604020202020204" pitchFamily="34" charset="0"/>
                </a:rPr>
                <a:t>Weak Environmental Feedback</a:t>
              </a:r>
            </a:p>
          </p:txBody>
        </p:sp>
        <p:sp>
          <p:nvSpPr>
            <p:cNvPr id="29" name="Rectangle 28">
              <a:extLst>
                <a:ext uri="{FF2B5EF4-FFF2-40B4-BE49-F238E27FC236}">
                  <a16:creationId xmlns:a16="http://schemas.microsoft.com/office/drawing/2014/main" xmlns="" id="{DB706034-C6C3-DF42-9FFD-934D0C0560DA}"/>
                </a:ext>
              </a:extLst>
            </p:cNvPr>
            <p:cNvSpPr/>
            <p:nvPr/>
          </p:nvSpPr>
          <p:spPr>
            <a:xfrm>
              <a:off x="6888453" y="2619803"/>
              <a:ext cx="1909862" cy="226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a:solidFill>
                    <a:srgbClr val="2694FB"/>
                  </a:solidFill>
                  <a:latin typeface="Arial" panose="020B0604020202020204" pitchFamily="34" charset="0"/>
                  <a:cs typeface="Arial" panose="020B0604020202020204" pitchFamily="34" charset="0"/>
                </a:rPr>
                <a:t>Strong Environmental Feedback</a:t>
              </a:r>
            </a:p>
          </p:txBody>
        </p:sp>
        <p:sp>
          <p:nvSpPr>
            <p:cNvPr id="30" name="TextBox 29">
              <a:extLst>
                <a:ext uri="{FF2B5EF4-FFF2-40B4-BE49-F238E27FC236}">
                  <a16:creationId xmlns:a16="http://schemas.microsoft.com/office/drawing/2014/main" xmlns="" id="{D56E817D-7204-EB41-BA34-2F0268E714BE}"/>
                </a:ext>
              </a:extLst>
            </p:cNvPr>
            <p:cNvSpPr txBox="1"/>
            <p:nvPr/>
          </p:nvSpPr>
          <p:spPr>
            <a:xfrm>
              <a:off x="4733309" y="3963855"/>
              <a:ext cx="2018796" cy="230832"/>
            </a:xfrm>
            <a:prstGeom prst="rect">
              <a:avLst/>
            </a:prstGeom>
            <a:noFill/>
          </p:spPr>
          <p:txBody>
            <a:bodyPr wrap="square" rtlCol="0">
              <a:spAutoFit/>
            </a:bodyPr>
            <a:lstStyle>
              <a:defPPr>
                <a:defRPr lang="en-US"/>
              </a:defPPr>
              <a:lvl1pPr>
                <a:defRPr sz="1100">
                  <a:latin typeface="Helvetica" pitchFamily="2" charset="0"/>
                </a:defRPr>
              </a:lvl1pPr>
            </a:lstStyle>
            <a:p>
              <a:pPr algn="ctr"/>
              <a:r>
                <a:rPr lang="en-US" sz="900" dirty="0"/>
                <a:t>Relative location to MCS center</a:t>
              </a:r>
            </a:p>
          </p:txBody>
        </p:sp>
        <p:sp>
          <p:nvSpPr>
            <p:cNvPr id="31" name="TextBox 30">
              <a:extLst>
                <a:ext uri="{FF2B5EF4-FFF2-40B4-BE49-F238E27FC236}">
                  <a16:creationId xmlns:a16="http://schemas.microsoft.com/office/drawing/2014/main" xmlns="" id="{D8DF8DC4-A8D4-674F-A162-A5DD0E47C915}"/>
                </a:ext>
              </a:extLst>
            </p:cNvPr>
            <p:cNvSpPr txBox="1"/>
            <p:nvPr/>
          </p:nvSpPr>
          <p:spPr>
            <a:xfrm>
              <a:off x="6781413" y="3968858"/>
              <a:ext cx="2018796" cy="230832"/>
            </a:xfrm>
            <a:prstGeom prst="rect">
              <a:avLst/>
            </a:prstGeom>
            <a:noFill/>
          </p:spPr>
          <p:txBody>
            <a:bodyPr wrap="square" rtlCol="0">
              <a:spAutoFit/>
            </a:bodyPr>
            <a:lstStyle>
              <a:defPPr>
                <a:defRPr lang="en-US"/>
              </a:defPPr>
              <a:lvl1pPr>
                <a:defRPr sz="1100">
                  <a:latin typeface="Helvetica" pitchFamily="2" charset="0"/>
                </a:defRPr>
              </a:lvl1pPr>
            </a:lstStyle>
            <a:p>
              <a:pPr algn="ctr"/>
              <a:r>
                <a:rPr lang="en-US" sz="900" dirty="0"/>
                <a:t>Relative location to MCS center</a:t>
              </a:r>
            </a:p>
          </p:txBody>
        </p:sp>
        <p:pic>
          <p:nvPicPr>
            <p:cNvPr id="45" name="Picture 44">
              <a:extLst>
                <a:ext uri="{FF2B5EF4-FFF2-40B4-BE49-F238E27FC236}">
                  <a16:creationId xmlns:a16="http://schemas.microsoft.com/office/drawing/2014/main" xmlns="" id="{C34F3F93-D1AD-A940-BB5D-76F369D98C3D}"/>
                </a:ext>
              </a:extLst>
            </p:cNvPr>
            <p:cNvPicPr>
              <a:picLocks noChangeAspect="1"/>
            </p:cNvPicPr>
            <p:nvPr/>
          </p:nvPicPr>
          <p:blipFill rotWithShape="1">
            <a:blip r:embed="rId7">
              <a:extLst>
                <a:ext uri="{28A0092B-C50C-407E-A947-70E740481C1C}">
                  <a14:useLocalDpi xmlns:a14="http://schemas.microsoft.com/office/drawing/2010/main"/>
                </a:ext>
              </a:extLst>
            </a:blip>
            <a:srcRect/>
            <a:stretch/>
          </p:blipFill>
          <p:spPr>
            <a:xfrm>
              <a:off x="8777622" y="2796688"/>
              <a:ext cx="257443" cy="1150834"/>
            </a:xfrm>
            <a:prstGeom prst="rect">
              <a:avLst/>
            </a:prstGeom>
          </p:spPr>
        </p:pic>
      </p:grpSp>
      <p:sp>
        <p:nvSpPr>
          <p:cNvPr id="47" name="TextBox 46">
            <a:extLst>
              <a:ext uri="{FF2B5EF4-FFF2-40B4-BE49-F238E27FC236}">
                <a16:creationId xmlns:a16="http://schemas.microsoft.com/office/drawing/2014/main" xmlns="" id="{9A2A9141-68D4-B247-BA35-D0FAC712141D}"/>
              </a:ext>
            </a:extLst>
          </p:cNvPr>
          <p:cNvSpPr txBox="1"/>
          <p:nvPr/>
        </p:nvSpPr>
        <p:spPr>
          <a:xfrm>
            <a:off x="8197019" y="1957712"/>
            <a:ext cx="934871" cy="230832"/>
          </a:xfrm>
          <a:prstGeom prst="rect">
            <a:avLst/>
          </a:prstGeom>
          <a:noFill/>
        </p:spPr>
        <p:txBody>
          <a:bodyPr wrap="none" rtlCol="0">
            <a:spAutoFit/>
          </a:bodyPr>
          <a:lstStyle/>
          <a:p>
            <a:r>
              <a:rPr lang="en-US" sz="900" dirty="0">
                <a:solidFill>
                  <a:srgbClr val="2694FB"/>
                </a:solidFill>
                <a:latin typeface="Arial" panose="020B0604020202020204" pitchFamily="34" charset="0"/>
              </a:rPr>
              <a:t>Strong heating</a:t>
            </a:r>
          </a:p>
        </p:txBody>
      </p:sp>
      <p:sp>
        <p:nvSpPr>
          <p:cNvPr id="54" name="TextBox 53">
            <a:extLst>
              <a:ext uri="{FF2B5EF4-FFF2-40B4-BE49-F238E27FC236}">
                <a16:creationId xmlns:a16="http://schemas.microsoft.com/office/drawing/2014/main" xmlns="" id="{22A5F810-3419-A046-89C9-0640787CB18A}"/>
              </a:ext>
            </a:extLst>
          </p:cNvPr>
          <p:cNvSpPr txBox="1"/>
          <p:nvPr/>
        </p:nvSpPr>
        <p:spPr>
          <a:xfrm>
            <a:off x="7827966" y="2111008"/>
            <a:ext cx="889987" cy="230832"/>
          </a:xfrm>
          <a:prstGeom prst="rect">
            <a:avLst/>
          </a:prstGeom>
          <a:noFill/>
        </p:spPr>
        <p:txBody>
          <a:bodyPr wrap="none" rtlCol="0">
            <a:spAutoFit/>
          </a:bodyPr>
          <a:lstStyle/>
          <a:p>
            <a:r>
              <a:rPr lang="en-US" sz="900" dirty="0">
                <a:solidFill>
                  <a:srgbClr val="FB644B"/>
                </a:solidFill>
                <a:latin typeface="Arial" panose="020B0604020202020204" pitchFamily="34" charset="0"/>
              </a:rPr>
              <a:t>Weak heating</a:t>
            </a:r>
          </a:p>
        </p:txBody>
      </p:sp>
      <p:cxnSp>
        <p:nvCxnSpPr>
          <p:cNvPr id="55" name="Straight Arrow Connector 54">
            <a:extLst>
              <a:ext uri="{FF2B5EF4-FFF2-40B4-BE49-F238E27FC236}">
                <a16:creationId xmlns:a16="http://schemas.microsoft.com/office/drawing/2014/main" xmlns="" id="{92B32639-E326-DE4F-9958-0F11ABABB369}"/>
              </a:ext>
            </a:extLst>
          </p:cNvPr>
          <p:cNvCxnSpPr>
            <a:cxnSpLocks/>
          </p:cNvCxnSpPr>
          <p:nvPr/>
        </p:nvCxnSpPr>
        <p:spPr>
          <a:xfrm flipH="1" flipV="1">
            <a:off x="8028161" y="1745329"/>
            <a:ext cx="82100" cy="402064"/>
          </a:xfrm>
          <a:prstGeom prst="straightConnector1">
            <a:avLst/>
          </a:prstGeom>
          <a:ln w="15875">
            <a:solidFill>
              <a:srgbClr val="FB644B"/>
            </a:solidFill>
            <a:tailEnd type="triangle" w="sm" len="med"/>
          </a:ln>
        </p:spPr>
        <p:style>
          <a:lnRef idx="2">
            <a:schemeClr val="accent2"/>
          </a:lnRef>
          <a:fillRef idx="0">
            <a:schemeClr val="accent2"/>
          </a:fillRef>
          <a:effectRef idx="1">
            <a:schemeClr val="accent2"/>
          </a:effectRef>
          <a:fontRef idx="minor">
            <a:schemeClr val="tx1"/>
          </a:fontRef>
        </p:style>
      </p:cxnSp>
      <p:cxnSp>
        <p:nvCxnSpPr>
          <p:cNvPr id="58" name="Straight Arrow Connector 57">
            <a:extLst>
              <a:ext uri="{FF2B5EF4-FFF2-40B4-BE49-F238E27FC236}">
                <a16:creationId xmlns:a16="http://schemas.microsoft.com/office/drawing/2014/main" xmlns="" id="{D9B2440D-C79B-6544-B159-A4034B55FA10}"/>
              </a:ext>
            </a:extLst>
          </p:cNvPr>
          <p:cNvCxnSpPr>
            <a:cxnSpLocks/>
          </p:cNvCxnSpPr>
          <p:nvPr/>
        </p:nvCxnSpPr>
        <p:spPr>
          <a:xfrm flipH="1" flipV="1">
            <a:off x="8242594" y="1754668"/>
            <a:ext cx="190754" cy="237689"/>
          </a:xfrm>
          <a:prstGeom prst="straightConnector1">
            <a:avLst/>
          </a:prstGeom>
          <a:ln w="15875">
            <a:solidFill>
              <a:srgbClr val="2694FB"/>
            </a:solidFill>
            <a:tailEnd type="triangle" w="sm" len="med"/>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1642570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Feng-etal-MCSs-JAMES-July2018-f</Presentation>
    <Funding xmlns="98b00cf3-a6ce-40de-8923-f140beb786e9">RGMA</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AA101-D590-4B34-95A7-270B8865D7CE}">
  <ds:schemaRefs>
    <ds:schemaRef ds:uri="http://schemas.microsoft.com/office/2006/documentManagement/types"/>
    <ds:schemaRef ds:uri="http://schemas.microsoft.com/sharepoint/v3"/>
    <ds:schemaRef ds:uri="http://schemas.microsoft.com/office/2006/metadata/properties"/>
    <ds:schemaRef ds:uri="http://purl.org/dc/dcmitype/"/>
    <ds:schemaRef ds:uri="98b00cf3-a6ce-40de-8923-f140beb786e9"/>
    <ds:schemaRef ds:uri="http://www.w3.org/XML/1998/namespace"/>
    <ds:schemaRef ds:uri="http://schemas.openxmlformats.org/package/2006/metadata/core-properties"/>
    <ds:schemaRef ds:uri="http://purl.org/dc/elements/1.1/"/>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C8511D03-B81F-4654-9027-B52C87224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6120</TotalTime>
  <Words>863</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Feng-etal-MCSs-JAMES-July2018-f</dc:title>
  <dc:creator>Davis, Emily L</dc:creator>
  <dc:description/>
  <cp:lastModifiedBy>Wasem, Michael</cp:lastModifiedBy>
  <cp:revision>46</cp:revision>
  <cp:lastPrinted>2011-05-11T17:30:12Z</cp:lastPrinted>
  <dcterms:created xsi:type="dcterms:W3CDTF">2017-11-02T21:19:41Z</dcterms:created>
  <dcterms:modified xsi:type="dcterms:W3CDTF">2018-09-05T19:29:05Z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RGMA</vt:lpwstr>
  </property>
  <property fmtid="{D5CDD505-2E9C-101B-9397-08002B2CF9AE}" pid="7" name="ContentType">
    <vt:lpwstr>Slide</vt:lpwstr>
  </property>
  <property fmtid="{D5CDD505-2E9C-101B-9397-08002B2CF9AE}" pid="8" name="Presentation">
    <vt:lpwstr>Feng-etal-MCSs-JAMES-July2018-f</vt:lpwstr>
  </property>
  <property fmtid="{D5CDD505-2E9C-101B-9397-08002B2CF9AE}" pid="9" name="SlideDescription">
    <vt:lpwstr/>
  </property>
</Properties>
</file>