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 Feng" initials="ZF" lastIdx="13" clrIdx="0">
    <p:extLst>
      <p:ext uri="{19B8F6BF-5375-455C-9EA6-DF929625EA0E}">
        <p15:presenceInfo xmlns:p15="http://schemas.microsoft.com/office/powerpoint/2012/main" userId="af8b45f3f078c85d" providerId="Windows Live"/>
      </p:ext>
    </p:extLst>
  </p:cmAuthor>
  <p:cmAuthor id="2" name="Risenmay, Ryan L" initials="RRL" lastIdx="4" clrIdx="1">
    <p:extLst>
      <p:ext uri="{19B8F6BF-5375-455C-9EA6-DF929625EA0E}">
        <p15:presenceInfo xmlns:p15="http://schemas.microsoft.com/office/powerpoint/2012/main" userId="S::ryan.risenmay@pnnl.gov::0090918f-4cb9-48e5-90c7-1f8d1e51ae49" providerId="AD"/>
      </p:ext>
    </p:extLst>
  </p:cmAuthor>
  <p:cmAuthor id="3" name="Dorsey, Kathryn S" initials="DKS" lastIdx="5" clrIdx="2">
    <p:extLst>
      <p:ext uri="{19B8F6BF-5375-455C-9EA6-DF929625EA0E}">
        <p15:presenceInfo xmlns:p15="http://schemas.microsoft.com/office/powerpoint/2012/main" userId="S::kathryn.dorsey@pnnl.gov::486d99d4-716e-4f10-8ede-cfb62dbdb6d7" providerId="AD"/>
      </p:ext>
    </p:extLst>
  </p:cmAuthor>
  <p:cmAuthor id="4" name="Mundy, Beth E" initials="MBE" lastIdx="6" clrIdx="3">
    <p:extLst>
      <p:ext uri="{19B8F6BF-5375-455C-9EA6-DF929625EA0E}">
        <p15:presenceInfo xmlns:p15="http://schemas.microsoft.com/office/powerpoint/2012/main" userId="S::beth.mundy@pnnl.gov::09c03546-1d2d-4d82-89e1-bb5e2a2e687b" providerId="AD"/>
      </p:ext>
    </p:extLst>
  </p:cmAuthor>
  <p:cmAuthor id="5" name="Himes, Catherine L" initials="HCL" lastIdx="3" clrIdx="4">
    <p:extLst>
      <p:ext uri="{19B8F6BF-5375-455C-9EA6-DF929625EA0E}">
        <p15:presenceInfo xmlns:p15="http://schemas.microsoft.com/office/powerpoint/2012/main" userId="S::catherine.himes@pnnl.gov::3188da6f-cffb-4e9b-aed8-fac80e95ab34" providerId="AD"/>
      </p:ext>
    </p:extLst>
  </p:cmAuthor>
  <p:cmAuthor id="6" name="Leung, Lai-Yung (Ruby)" initials="LLY(" lastIdx="2" clrIdx="5">
    <p:extLst>
      <p:ext uri="{19B8F6BF-5375-455C-9EA6-DF929625EA0E}">
        <p15:presenceInfo xmlns:p15="http://schemas.microsoft.com/office/powerpoint/2012/main" userId="S::ruby.leung@pnnl.gov::8890b783-e14a-47e3-a682-fbb67b692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E12CC0-D05A-4CE0-A63E-0D54447860A7}" v="1" dt="2021-05-07T21:24:09.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p:restoredTop sz="90340" autoAdjust="0"/>
  </p:normalViewPr>
  <p:slideViewPr>
    <p:cSldViewPr snapToGrid="0">
      <p:cViewPr varScale="1">
        <p:scale>
          <a:sx n="117" d="100"/>
          <a:sy n="117" d="100"/>
        </p:scale>
        <p:origin x="202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28E12CC0-D05A-4CE0-A63E-0D54447860A7}"/>
    <pc:docChg chg="modSld">
      <pc:chgData name="Mundy, Beth E" userId="09c03546-1d2d-4d82-89e1-bb5e2a2e687b" providerId="ADAL" clId="{28E12CC0-D05A-4CE0-A63E-0D54447860A7}" dt="2021-05-07T21:24:20.256" v="9" actId="6549"/>
      <pc:docMkLst>
        <pc:docMk/>
      </pc:docMkLst>
      <pc:sldChg chg="modSp mod">
        <pc:chgData name="Mundy, Beth E" userId="09c03546-1d2d-4d82-89e1-bb5e2a2e687b" providerId="ADAL" clId="{28E12CC0-D05A-4CE0-A63E-0D54447860A7}" dt="2021-05-07T21:24:20.256" v="9" actId="6549"/>
        <pc:sldMkLst>
          <pc:docMk/>
          <pc:sldMk cId="1997898429" sldId="262"/>
        </pc:sldMkLst>
        <pc:spChg chg="mod">
          <ac:chgData name="Mundy, Beth E" userId="09c03546-1d2d-4d82-89e1-bb5e2a2e687b" providerId="ADAL" clId="{28E12CC0-D05A-4CE0-A63E-0D54447860A7}" dt="2021-05-07T21:24:20.256" v="9" actId="6549"/>
          <ac:spMkLst>
            <pc:docMk/>
            <pc:sldMk cId="1997898429" sldId="262"/>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B8285-D7D5-4012-A2E0-12EBB6B05882}" type="datetimeFigureOut">
              <a:rPr lang="en-US" smtClean="0"/>
              <a:t>5/7/2021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A3C97-C8AF-4B79-BF48-EBC3969C717B}" type="slidenum">
              <a:rPr lang="en-US" smtClean="0"/>
              <a:t>‹#›</a:t>
            </a:fld>
            <a:endParaRPr lang="en-US" dirty="0"/>
          </a:p>
        </p:txBody>
      </p:sp>
    </p:spTree>
    <p:extLst>
      <p:ext uri="{BB962C8B-B14F-4D97-AF65-F5344CB8AC3E}">
        <p14:creationId xmlns:p14="http://schemas.microsoft.com/office/powerpoint/2010/main" val="24586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3531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1750745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extLst>
      <p:ext uri="{BB962C8B-B14F-4D97-AF65-F5344CB8AC3E}">
        <p14:creationId xmlns:p14="http://schemas.microsoft.com/office/powerpoint/2010/main" val="56227484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0" y="954492"/>
            <a:ext cx="4409954" cy="564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Develop a global, long-term, and high-resolution mesoscale convective system (MCS) tracking database for studying MCS global distributions, characteristics and rainfall contributions. </a:t>
            </a:r>
          </a:p>
          <a:p>
            <a:pPr marL="231775" indent="-231775" algn="ctr">
              <a:spcBef>
                <a:spcPct val="15000"/>
              </a:spcBef>
              <a:defRPr/>
            </a:pPr>
            <a:r>
              <a:rPr lang="en-US" sz="1600" b="1" dirty="0"/>
              <a:t>Approach</a:t>
            </a:r>
          </a:p>
          <a:p>
            <a:pPr marL="285750" indent="-285750">
              <a:spcBef>
                <a:spcPts val="252"/>
              </a:spcBef>
              <a:buFont typeface="Arial" pitchFamily="34" charset="0"/>
              <a:buChar char="●"/>
              <a:tabLst>
                <a:tab pos="338138" algn="l"/>
              </a:tabLst>
              <a:defRPr/>
            </a:pPr>
            <a:r>
              <a:rPr lang="en-US" sz="1400" dirty="0"/>
              <a:t>Combine two high-resolution satellite datasets, cloud-top temperature, and surface precipitation to track MCSs globally. </a:t>
            </a:r>
          </a:p>
          <a:p>
            <a:pPr marL="285750" indent="-285750">
              <a:spcBef>
                <a:spcPts val="252"/>
              </a:spcBef>
              <a:buFont typeface="Arial" pitchFamily="34" charset="0"/>
              <a:buChar char="●"/>
              <a:tabLst>
                <a:tab pos="338138" algn="l"/>
              </a:tabLst>
              <a:defRPr/>
            </a:pPr>
            <a:r>
              <a:rPr lang="en-US" sz="1400" dirty="0"/>
              <a:t>Evaluate database tracked MCSs against those tracked using reference ground-based radar observations.</a:t>
            </a:r>
          </a:p>
          <a:p>
            <a:pPr algn="ctr" eaLnBrk="1" hangingPunct="1">
              <a:spcBef>
                <a:spcPct val="15000"/>
              </a:spcBef>
              <a:buFontTx/>
              <a:buNone/>
            </a:pPr>
            <a:r>
              <a:rPr lang="en-US" altLang="en-US" sz="1600" b="1" dirty="0"/>
              <a:t>Impact</a:t>
            </a:r>
          </a:p>
          <a:p>
            <a:pPr marL="283464" indent="-283464">
              <a:spcBef>
                <a:spcPts val="252"/>
              </a:spcBef>
              <a:buFont typeface="Arial" panose="020B0604020202020204" pitchFamily="34" charset="0"/>
              <a:buChar char="●"/>
            </a:pPr>
            <a:r>
              <a:rPr lang="en-US" altLang="en-US" sz="1400" dirty="0"/>
              <a:t>The MCS tracking database is the first to present 20 years (2000-2019) of data for both the tropics and midlatitudes with hourly and 10-km resolution.</a:t>
            </a:r>
          </a:p>
          <a:p>
            <a:pPr marL="283464" indent="-283464">
              <a:spcBef>
                <a:spcPts val="252"/>
              </a:spcBef>
              <a:buFont typeface="Arial" panose="020B0604020202020204" pitchFamily="34" charset="0"/>
              <a:buChar char="●"/>
            </a:pPr>
            <a:r>
              <a:rPr lang="en-US" sz="1400" dirty="0"/>
              <a:t>MCSs occur frequently in the tropics and several midlatitude regions. They account for over 50% of the annual rainfall across the tropics overall, exceeding 70% in certain regions, with strong seasonal behavior over many areas of the globe.</a:t>
            </a:r>
          </a:p>
          <a:p>
            <a:pPr marL="283464" indent="-283464">
              <a:spcBef>
                <a:spcPts val="252"/>
              </a:spcBef>
              <a:buFont typeface="Arial" panose="020B0604020202020204" pitchFamily="34" charset="0"/>
              <a:buChar char="●"/>
            </a:pPr>
            <a:r>
              <a:rPr lang="en-US" sz="1400" dirty="0"/>
              <a:t>The longest-lived and heaviest raining MCSs are found over subtropical oceans, while the most intense MCSs primarily occur over land.</a:t>
            </a:r>
          </a:p>
        </p:txBody>
      </p:sp>
      <p:sp>
        <p:nvSpPr>
          <p:cNvPr id="3076" name="Rectangle 5"/>
          <p:cNvSpPr>
            <a:spLocks noChangeArrowheads="1"/>
          </p:cNvSpPr>
          <p:nvPr/>
        </p:nvSpPr>
        <p:spPr bwMode="auto">
          <a:xfrm>
            <a:off x="0" y="14745"/>
            <a:ext cx="91439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Building a Global Database to Track Mesoscale Storms</a:t>
            </a:r>
          </a:p>
        </p:txBody>
      </p:sp>
      <p:sp>
        <p:nvSpPr>
          <p:cNvPr id="3077" name="Text Box 6"/>
          <p:cNvSpPr txBox="1">
            <a:spLocks noChangeArrowheads="1"/>
          </p:cNvSpPr>
          <p:nvPr/>
        </p:nvSpPr>
        <p:spPr bwMode="auto">
          <a:xfrm>
            <a:off x="4616559" y="5889265"/>
            <a:ext cx="4408029"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Z. Feng, L. R Leung, N. Liu, J. Wang, R. A. </a:t>
            </a:r>
            <a:r>
              <a:rPr lang="en-US" altLang="en-US" sz="1000" dirty="0" err="1">
                <a:solidFill>
                  <a:srgbClr val="000000"/>
                </a:solidFill>
                <a:latin typeface="+mn-lt"/>
              </a:rPr>
              <a:t>Houze</a:t>
            </a:r>
            <a:r>
              <a:rPr lang="en-US" altLang="en-US" sz="1000" dirty="0">
                <a:solidFill>
                  <a:srgbClr val="000000"/>
                </a:solidFill>
                <a:latin typeface="+mn-lt"/>
              </a:rPr>
              <a:t> Jr, &amp; J. Li. “A Global High-resolution Mesoscale Convective System Database using Satellite-derived Cloud Tops, Surface Precipitation, and Tracking”. </a:t>
            </a:r>
            <a:r>
              <a:rPr lang="en-US" altLang="en-US" sz="1000" i="1" dirty="0">
                <a:solidFill>
                  <a:srgbClr val="000000"/>
                </a:solidFill>
                <a:latin typeface="+mn-lt"/>
              </a:rPr>
              <a:t>Journal of Geophysical Research: Atmosphere</a:t>
            </a:r>
            <a:r>
              <a:rPr lang="en-US" altLang="en-US" sz="1000" dirty="0">
                <a:solidFill>
                  <a:srgbClr val="000000"/>
                </a:solidFill>
                <a:latin typeface="+mn-lt"/>
              </a:rPr>
              <a:t>, 126, e2020JD034202, (2021). [DOI: 10.1029/2020JD034202]</a:t>
            </a:r>
          </a:p>
        </p:txBody>
      </p:sp>
      <p:sp>
        <p:nvSpPr>
          <p:cNvPr id="3078" name="TextBox 9"/>
          <p:cNvSpPr txBox="1">
            <a:spLocks noChangeArrowheads="1"/>
          </p:cNvSpPr>
          <p:nvPr/>
        </p:nvSpPr>
        <p:spPr bwMode="auto">
          <a:xfrm>
            <a:off x="4586484" y="4734571"/>
            <a:ext cx="435740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b="1" dirty="0">
                <a:solidFill>
                  <a:srgbClr val="0000FF"/>
                </a:solidFill>
                <a:latin typeface="Arial" panose="020B0604020202020204" pitchFamily="34" charset="0"/>
              </a:rPr>
              <a:t>Researchers developed a new methodology to track MCSs using high-resolution global satellite data (a). The database reveals the global distribution of MCSs (b) and their contributions to annual rainfall (c). (b) and (c) show the concentration of MCSs and MCS-associated rainfall in the tropics and midlatitude regions. </a:t>
            </a:r>
          </a:p>
        </p:txBody>
      </p:sp>
      <p:pic>
        <p:nvPicPr>
          <p:cNvPr id="3" name="Picture 2">
            <a:extLst>
              <a:ext uri="{FF2B5EF4-FFF2-40B4-BE49-F238E27FC236}">
                <a16:creationId xmlns:a16="http://schemas.microsoft.com/office/drawing/2014/main" id="{4E14566F-0DA8-2748-BB9F-C9921C9903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6370" y="696140"/>
            <a:ext cx="4757629" cy="3988676"/>
          </a:xfrm>
          <a:prstGeom prst="rect">
            <a:avLst/>
          </a:prstGeom>
        </p:spPr>
      </p:pic>
    </p:spTree>
    <p:extLst>
      <p:ext uri="{BB962C8B-B14F-4D97-AF65-F5344CB8AC3E}">
        <p14:creationId xmlns:p14="http://schemas.microsoft.com/office/powerpoint/2010/main" val="1997898429"/>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Feng-etal-MCSs-JAMES-July2018-f</Presentation>
    <Funding xmlns="3f367a74-7294-440b-bcf2-615eafc1d48f">RGMA</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DAA101-D590-4B34-95A7-270B8865D7CE}">
  <ds:schemaRefs>
    <ds:schemaRef ds:uri="http://schemas.microsoft.com/office/2006/metadata/properties"/>
    <ds:schemaRef ds:uri="http://schemas.microsoft.com/office/infopath/2007/PartnerControls"/>
    <ds:schemaRef ds:uri="http://schemas.microsoft.com/sharepoint/v3"/>
    <ds:schemaRef ds:uri="3f367a74-7294-440b-bcf2-615eafc1d48f"/>
  </ds:schemaRefs>
</ds:datastoreItem>
</file>

<file path=customXml/itemProps2.xml><?xml version="1.0" encoding="utf-8"?>
<ds:datastoreItem xmlns:ds="http://schemas.openxmlformats.org/officeDocument/2006/customXml" ds:itemID="{65B74070-B6AA-4912-B637-6888AD45DC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9448</TotalTime>
  <Words>288</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Feng-etal-MCSs-JAMES-July2018-f</dc:title>
  <dc:creator>Davis, Emily L</dc:creator>
  <dc:description/>
  <cp:lastModifiedBy>Mundy, Beth E</cp:lastModifiedBy>
  <cp:revision>110</cp:revision>
  <cp:lastPrinted>2011-05-11T17:30:12Z</cp:lastPrinted>
  <dcterms:created xsi:type="dcterms:W3CDTF">2017-11-02T21:19:41Z</dcterms:created>
  <dcterms:modified xsi:type="dcterms:W3CDTF">2021-05-07T21:24:29Z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RGMA</vt:lpwstr>
  </property>
  <property fmtid="{D5CDD505-2E9C-101B-9397-08002B2CF9AE}" pid="7" name="ContentType">
    <vt:lpwstr>Slide</vt:lpwstr>
  </property>
  <property fmtid="{D5CDD505-2E9C-101B-9397-08002B2CF9AE}" pid="8" name="Presentation">
    <vt:lpwstr>Feng-etal-MCSs-JAMES-July2018-f</vt:lpwstr>
  </property>
  <property fmtid="{D5CDD505-2E9C-101B-9397-08002B2CF9AE}" pid="9" name="SlideDescription">
    <vt:lpwstr/>
  </property>
</Properties>
</file>