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45631-3E1A-49FD-9399-B6600F74CF9A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AC7A8-DC60-4979-A119-9F6E170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9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3956040" y="8818560"/>
            <a:ext cx="3026520" cy="46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44FF2D88-3884-4920-982C-DE96567FEAEF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+mn-ea"/>
              </a:rPr>
              <a:t>1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98400" y="4410000"/>
            <a:ext cx="5587200" cy="4176000"/>
          </a:xfrm>
          <a:prstGeom prst="rect">
            <a:avLst/>
          </a:prstGeom>
        </p:spPr>
        <p:txBody>
          <a:bodyPr lIns="92880" tIns="46440" rIns="92880" bIns="46440"/>
          <a:lstStyle/>
          <a:p>
            <a:pPr marL="216000" indent="-216000">
              <a:lnSpc>
                <a:spcPct val="100000"/>
              </a:lnSpc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842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65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180379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280" y="3424680"/>
            <a:ext cx="3428280" cy="28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42120" y="1169978"/>
            <a:ext cx="4633776" cy="54388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charset="0"/>
                <a:ea typeface="Calibri" charset="0"/>
                <a:cs typeface="Calibri" charset="0"/>
              </a:rPr>
              <a:t>Objective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charset="0"/>
              <a:ea typeface="Calibri" charset="0"/>
              <a:cs typeface="Calibri" charset="0"/>
            </a:endParaRPr>
          </a:p>
          <a:p>
            <a:pPr marL="230188" indent="-230188" fontAlgn="base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Gain a better understanding of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how aerosol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cloud interactions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influence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climate and global circulation </a:t>
            </a:r>
            <a:endParaRPr lang="en-US" sz="16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r>
              <a:rPr lang="en-US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charset="0"/>
                <a:ea typeface="Calibri" charset="0"/>
                <a:cs typeface="Calibri" charset="0"/>
              </a:rPr>
              <a:t>Approach</a:t>
            </a:r>
          </a:p>
          <a:p>
            <a:pPr marL="230188" indent="-230188" fontAlgn="base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 routine ground and airborne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observations to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help quantify large-scale environmental controls on clouds, cloud radiative impacts, and cloud-aerosol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interactions over an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undersampled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yet climatically important Amazon basin region</a:t>
            </a:r>
            <a:endParaRPr lang="en-US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defRPr/>
            </a:pPr>
            <a:r>
              <a:rPr lang="en-US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charset="0"/>
                <a:ea typeface="Calibri" charset="0"/>
                <a:cs typeface="Calibri" charset="0"/>
              </a:rPr>
              <a:t>Impact</a:t>
            </a:r>
          </a:p>
          <a:p>
            <a:pPr marL="230188" indent="-230188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GoAmazon2014/5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data set provides new opportunities to better characterize cloud radiative impacts for Earth system model improvement</a:t>
            </a:r>
          </a:p>
          <a:p>
            <a:pPr marL="230188" indent="-230188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Study documented 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charset="0"/>
                <a:ea typeface="Calibri" charset="0"/>
                <a:cs typeface="Calibri" charset="0"/>
              </a:rPr>
              <a:t>substantial increases in 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charset="0"/>
                <a:ea typeface="Calibri" charset="0"/>
                <a:cs typeface="Calibri" charset="0"/>
              </a:rPr>
              <a:t>wet-season 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charset="0"/>
                <a:ea typeface="Calibri" charset="0"/>
                <a:cs typeface="Calibri" charset="0"/>
              </a:rPr>
              <a:t>cloud frequency, radiative impacts, and precipitation accumulation</a:t>
            </a:r>
          </a:p>
          <a:p>
            <a:pPr marL="230188" indent="-230188" fontAlgn="base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Shallow cloud particle distributions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highlighted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more frequent small drops for similar liquid water content in the dry season, consistent with several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other aerosol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studies</a:t>
            </a:r>
          </a:p>
        </p:txBody>
      </p:sp>
      <p:sp>
        <p:nvSpPr>
          <p:cNvPr id="43" name="CustomShape 3"/>
          <p:cNvSpPr/>
          <p:nvPr/>
        </p:nvSpPr>
        <p:spPr>
          <a:xfrm>
            <a:off x="42120" y="-10990"/>
            <a:ext cx="9101880" cy="10335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A Unique Look at Clouds and Their </a:t>
            </a:r>
            <a:r>
              <a:rPr lang="en-US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Radiative Impacts </a:t>
            </a:r>
            <a:r>
              <a:rPr lang="en-US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f</a:t>
            </a:r>
            <a:r>
              <a:rPr lang="en-US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rom </a:t>
            </a: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the </a:t>
            </a:r>
            <a:r>
              <a:rPr lang="en-US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GoAmazon2014/1 </a:t>
            </a: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Field Campaign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4786107" y="5337474"/>
            <a:ext cx="4142484" cy="1137117"/>
          </a:xfrm>
          <a:prstGeom prst="rect">
            <a:avLst/>
          </a:prstGeom>
          <a:noFill/>
          <a:ln w="1260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Giangrande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SE, Z Feng, MP Jensen, JM Comstock, KL Johnson, T Toto, M Wang, C </a:t>
            </a:r>
            <a:r>
              <a:rPr lang="en-US" sz="10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Burleyson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N Bharadwaj, F Mei, LAT Machado, AO </a:t>
            </a:r>
            <a:r>
              <a:rPr lang="en-US" sz="10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Manzi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S </a:t>
            </a:r>
            <a:r>
              <a:rPr lang="en-US" sz="10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Xie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S Tang, MAF Silva Dias, RAF de Souza, C Schumacher, and ST Martin. 2017. “Cloud Characteristics, Thermodynamic Controls and Radiative Impacts During the Observations and Modeling of the Green Ocean Amazon (GoAmazon2014/5) Experiment.” </a:t>
            </a: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Atmospheric Chemistry and Physics 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17:14519-14541. DOI: 10.5194/acp-17-14519-2017</a:t>
            </a:r>
          </a:p>
        </p:txBody>
      </p:sp>
      <p:sp>
        <p:nvSpPr>
          <p:cNvPr id="45" name="CustomShape 5"/>
          <p:cNvSpPr/>
          <p:nvPr/>
        </p:nvSpPr>
        <p:spPr>
          <a:xfrm>
            <a:off x="4729237" y="4329459"/>
            <a:ext cx="4290180" cy="7857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 cloud type classifications from multiple ARM sensors (top) provide a more complete look at cloud properties. Radiative effects (bottom) help inform on the cloud life cycle and relative cloud impacts.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693641" y="1385643"/>
            <a:ext cx="4325776" cy="2807492"/>
            <a:chOff x="4574384" y="1568523"/>
            <a:chExt cx="4325776" cy="2807492"/>
          </a:xfrm>
        </p:grpSpPr>
        <p:grpSp>
          <p:nvGrpSpPr>
            <p:cNvPr id="4" name="Group 3"/>
            <p:cNvGrpSpPr/>
            <p:nvPr/>
          </p:nvGrpSpPr>
          <p:grpSpPr>
            <a:xfrm>
              <a:off x="4574384" y="1568523"/>
              <a:ext cx="4325776" cy="2807492"/>
              <a:chOff x="4574384" y="1568523"/>
              <a:chExt cx="4325776" cy="2807492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4574384" y="1568523"/>
                <a:ext cx="4325776" cy="2807492"/>
                <a:chOff x="4134820" y="1363320"/>
                <a:chExt cx="4958131" cy="3217897"/>
              </a:xfrm>
            </p:grpSpPr>
            <p:pic>
              <p:nvPicPr>
                <p:cNvPr id="22" name="Picture 21">
                  <a:extLst>
                    <a:ext uri="{FF2B5EF4-FFF2-40B4-BE49-F238E27FC236}">
                      <a16:creationId xmlns:a16="http://schemas.microsoft.com/office/drawing/2014/main" xmlns="" id="{417A4264-78D8-0445-9C3F-D03870097B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59416" t="46367" r="3856"/>
                <a:stretch/>
              </p:blipFill>
              <p:spPr>
                <a:xfrm>
                  <a:off x="6683631" y="2843857"/>
                  <a:ext cx="2409320" cy="1737360"/>
                </a:xfrm>
                <a:prstGeom prst="rect">
                  <a:avLst/>
                </a:prstGeom>
                <a:ln w="18360">
                  <a:noFill/>
                  <a:round/>
                </a:ln>
              </p:spPr>
            </p:pic>
            <p:pic>
              <p:nvPicPr>
                <p:cNvPr id="23" name="Picture 9"/>
                <p:cNvPicPr/>
                <p:nvPr/>
              </p:nvPicPr>
              <p:blipFill>
                <a:blip r:embed="rId4"/>
                <a:srcRect t="34029" b="50387"/>
                <a:stretch/>
              </p:blipFill>
              <p:spPr>
                <a:xfrm>
                  <a:off x="4363991" y="1625040"/>
                  <a:ext cx="4728960" cy="838800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24" name="Picture 10"/>
                <p:cNvPicPr/>
                <p:nvPr/>
              </p:nvPicPr>
              <p:blipFill>
                <a:blip r:embed="rId4"/>
                <a:srcRect t="96168"/>
                <a:stretch/>
              </p:blipFill>
              <p:spPr>
                <a:xfrm>
                  <a:off x="4363991" y="2464200"/>
                  <a:ext cx="4728960" cy="205560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25" name="CustomShape 6"/>
                <p:cNvSpPr/>
                <p:nvPr/>
              </p:nvSpPr>
              <p:spPr>
                <a:xfrm>
                  <a:off x="5319791" y="1363320"/>
                  <a:ext cx="2567520" cy="25776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none"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100" b="1" strike="noStrike" spc="-1" dirty="0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Arial"/>
                      <a:ea typeface="DejaVu Sans"/>
                    </a:rPr>
                    <a:t>Combined Sensor Cloud Classification</a:t>
                  </a:r>
                  <a:endParaRPr lang="en-US" sz="1800" b="1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</p:txBody>
            </p:sp>
            <p:pic>
              <p:nvPicPr>
                <p:cNvPr id="26" name="Picture 25"/>
                <p:cNvPicPr>
                  <a:picLocks noChangeAspect="1"/>
                </p:cNvPicPr>
                <p:nvPr/>
              </p:nvPicPr>
              <p:blipFill rotWithShape="1">
                <a:blip r:embed="rId3"/>
                <a:srcRect t="46367" r="61008"/>
                <a:stretch/>
              </p:blipFill>
              <p:spPr>
                <a:xfrm>
                  <a:off x="4134820" y="2843857"/>
                  <a:ext cx="2557802" cy="1737360"/>
                </a:xfrm>
                <a:prstGeom prst="rect">
                  <a:avLst/>
                </a:prstGeom>
                <a:ln w="18360">
                  <a:noFill/>
                  <a:round/>
                </a:ln>
              </p:spPr>
            </p:pic>
          </p:grpSp>
          <p:sp>
            <p:nvSpPr>
              <p:cNvPr id="3" name="Rectangle 2"/>
              <p:cNvSpPr/>
              <p:nvPr/>
            </p:nvSpPr>
            <p:spPr>
              <a:xfrm>
                <a:off x="6795679" y="2941320"/>
                <a:ext cx="217988" cy="1543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76256" y="2930636"/>
                <a:ext cx="217988" cy="1543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5153025" y="1851660"/>
              <a:ext cx="100965" cy="85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2228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Feng-etal-GoAmazon-ACP-January2018-f</Presentation>
    <Funding xmlns="98b00cf3-a6ce-40de-8923-f140beb786e9">ASR, ARM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8A42BD3-6649-41D6-A966-C04521927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F9369E-CC2E-47F2-96AC-C9D264685A7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254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Feng-etal-GoAmazon-ACP-January2018-f</dc:title>
  <dc:creator>Dorsey, Kathryn S</dc:creator>
  <dc:description/>
  <cp:lastModifiedBy>Roeder, Lynne R</cp:lastModifiedBy>
  <cp:revision>23</cp:revision>
  <dcterms:modified xsi:type="dcterms:W3CDTF">2018-01-25T22:44:19Z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15.0041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  <property fmtid="{D5CDD505-2E9C-101B-9397-08002B2CF9AE}" pid="12" name="Highlight">
    <vt:lpwstr/>
  </property>
  <property fmtid="{D5CDD505-2E9C-101B-9397-08002B2CF9AE}" pid="13" name="FY">
    <vt:lpwstr/>
  </property>
  <property fmtid="{D5CDD505-2E9C-101B-9397-08002B2CF9AE}" pid="14" name="Funding">
    <vt:lpwstr>ASR, ARM</vt:lpwstr>
  </property>
  <property fmtid="{D5CDD505-2E9C-101B-9397-08002B2CF9AE}" pid="15" name="ContentTypeId">
    <vt:lpwstr>0x010100A22E315B1F3C42B49A0E90D2F9AB5AB100A3ADA40348D53C4EA114B46FA9468BEB</vt:lpwstr>
  </property>
  <property fmtid="{D5CDD505-2E9C-101B-9397-08002B2CF9AE}" pid="16" name="ContentType">
    <vt:lpwstr>Slide</vt:lpwstr>
  </property>
  <property fmtid="{D5CDD505-2E9C-101B-9397-08002B2CF9AE}" pid="17" name="Presentation">
    <vt:lpwstr>Feng-etal-GoAmazon-ACP-January2018-f</vt:lpwstr>
  </property>
  <property fmtid="{D5CDD505-2E9C-101B-9397-08002B2CF9AE}" pid="18" name="SlideDescription">
    <vt:lpwstr/>
  </property>
</Properties>
</file>