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6B333B-0FE4-46E0-B841-17B6A48BB898}"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2ECC5-EA06-4DB3-A978-99E0D9ADD0D2}" type="slidenum">
              <a:rPr lang="en-US" smtClean="0"/>
              <a:t>‹#›</a:t>
            </a:fld>
            <a:endParaRPr lang="en-US"/>
          </a:p>
        </p:txBody>
      </p:sp>
    </p:spTree>
    <p:extLst>
      <p:ext uri="{BB962C8B-B14F-4D97-AF65-F5344CB8AC3E}">
        <p14:creationId xmlns:p14="http://schemas.microsoft.com/office/powerpoint/2010/main" val="3811093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6B333B-0FE4-46E0-B841-17B6A48BB898}"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2ECC5-EA06-4DB3-A978-99E0D9ADD0D2}" type="slidenum">
              <a:rPr lang="en-US" smtClean="0"/>
              <a:t>‹#›</a:t>
            </a:fld>
            <a:endParaRPr lang="en-US"/>
          </a:p>
        </p:txBody>
      </p:sp>
    </p:spTree>
    <p:extLst>
      <p:ext uri="{BB962C8B-B14F-4D97-AF65-F5344CB8AC3E}">
        <p14:creationId xmlns:p14="http://schemas.microsoft.com/office/powerpoint/2010/main" val="272233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6B333B-0FE4-46E0-B841-17B6A48BB898}"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2ECC5-EA06-4DB3-A978-99E0D9ADD0D2}" type="slidenum">
              <a:rPr lang="en-US" smtClean="0"/>
              <a:t>‹#›</a:t>
            </a:fld>
            <a:endParaRPr lang="en-US"/>
          </a:p>
        </p:txBody>
      </p:sp>
    </p:spTree>
    <p:extLst>
      <p:ext uri="{BB962C8B-B14F-4D97-AF65-F5344CB8AC3E}">
        <p14:creationId xmlns:p14="http://schemas.microsoft.com/office/powerpoint/2010/main" val="1438105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6B333B-0FE4-46E0-B841-17B6A48BB898}"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2ECC5-EA06-4DB3-A978-99E0D9ADD0D2}" type="slidenum">
              <a:rPr lang="en-US" smtClean="0"/>
              <a:t>‹#›</a:t>
            </a:fld>
            <a:endParaRPr lang="en-US"/>
          </a:p>
        </p:txBody>
      </p:sp>
    </p:spTree>
    <p:extLst>
      <p:ext uri="{BB962C8B-B14F-4D97-AF65-F5344CB8AC3E}">
        <p14:creationId xmlns:p14="http://schemas.microsoft.com/office/powerpoint/2010/main" val="82851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6B333B-0FE4-46E0-B841-17B6A48BB898}"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2ECC5-EA06-4DB3-A978-99E0D9ADD0D2}" type="slidenum">
              <a:rPr lang="en-US" smtClean="0"/>
              <a:t>‹#›</a:t>
            </a:fld>
            <a:endParaRPr lang="en-US"/>
          </a:p>
        </p:txBody>
      </p:sp>
    </p:spTree>
    <p:extLst>
      <p:ext uri="{BB962C8B-B14F-4D97-AF65-F5344CB8AC3E}">
        <p14:creationId xmlns:p14="http://schemas.microsoft.com/office/powerpoint/2010/main" val="1678649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6B333B-0FE4-46E0-B841-17B6A48BB898}"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2ECC5-EA06-4DB3-A978-99E0D9ADD0D2}" type="slidenum">
              <a:rPr lang="en-US" smtClean="0"/>
              <a:t>‹#›</a:t>
            </a:fld>
            <a:endParaRPr lang="en-US"/>
          </a:p>
        </p:txBody>
      </p:sp>
    </p:spTree>
    <p:extLst>
      <p:ext uri="{BB962C8B-B14F-4D97-AF65-F5344CB8AC3E}">
        <p14:creationId xmlns:p14="http://schemas.microsoft.com/office/powerpoint/2010/main" val="665485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6B333B-0FE4-46E0-B841-17B6A48BB898}" type="datetimeFigureOut">
              <a:rPr lang="en-US" smtClean="0"/>
              <a:t>11/28/2016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D2ECC5-EA06-4DB3-A978-99E0D9ADD0D2}" type="slidenum">
              <a:rPr lang="en-US" smtClean="0"/>
              <a:t>‹#›</a:t>
            </a:fld>
            <a:endParaRPr lang="en-US"/>
          </a:p>
        </p:txBody>
      </p:sp>
    </p:spTree>
    <p:extLst>
      <p:ext uri="{BB962C8B-B14F-4D97-AF65-F5344CB8AC3E}">
        <p14:creationId xmlns:p14="http://schemas.microsoft.com/office/powerpoint/2010/main" val="177300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6B333B-0FE4-46E0-B841-17B6A48BB898}" type="datetimeFigureOut">
              <a:rPr lang="en-US" smtClean="0"/>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D2ECC5-EA06-4DB3-A978-99E0D9ADD0D2}" type="slidenum">
              <a:rPr lang="en-US" smtClean="0"/>
              <a:t>‹#›</a:t>
            </a:fld>
            <a:endParaRPr lang="en-US"/>
          </a:p>
        </p:txBody>
      </p:sp>
    </p:spTree>
    <p:extLst>
      <p:ext uri="{BB962C8B-B14F-4D97-AF65-F5344CB8AC3E}">
        <p14:creationId xmlns:p14="http://schemas.microsoft.com/office/powerpoint/2010/main" val="410172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6B333B-0FE4-46E0-B841-17B6A48BB898}" type="datetimeFigureOut">
              <a:rPr lang="en-US" smtClean="0"/>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D2ECC5-EA06-4DB3-A978-99E0D9ADD0D2}" type="slidenum">
              <a:rPr lang="en-US" smtClean="0"/>
              <a:t>‹#›</a:t>
            </a:fld>
            <a:endParaRPr lang="en-US"/>
          </a:p>
        </p:txBody>
      </p:sp>
    </p:spTree>
    <p:extLst>
      <p:ext uri="{BB962C8B-B14F-4D97-AF65-F5344CB8AC3E}">
        <p14:creationId xmlns:p14="http://schemas.microsoft.com/office/powerpoint/2010/main" val="2010979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6B333B-0FE4-46E0-B841-17B6A48BB898}"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2ECC5-EA06-4DB3-A978-99E0D9ADD0D2}" type="slidenum">
              <a:rPr lang="en-US" smtClean="0"/>
              <a:t>‹#›</a:t>
            </a:fld>
            <a:endParaRPr lang="en-US"/>
          </a:p>
        </p:txBody>
      </p:sp>
    </p:spTree>
    <p:extLst>
      <p:ext uri="{BB962C8B-B14F-4D97-AF65-F5344CB8AC3E}">
        <p14:creationId xmlns:p14="http://schemas.microsoft.com/office/powerpoint/2010/main" val="1388945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6B333B-0FE4-46E0-B841-17B6A48BB898}"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2ECC5-EA06-4DB3-A978-99E0D9ADD0D2}" type="slidenum">
              <a:rPr lang="en-US" smtClean="0"/>
              <a:t>‹#›</a:t>
            </a:fld>
            <a:endParaRPr lang="en-US"/>
          </a:p>
        </p:txBody>
      </p:sp>
    </p:spTree>
    <p:extLst>
      <p:ext uri="{BB962C8B-B14F-4D97-AF65-F5344CB8AC3E}">
        <p14:creationId xmlns:p14="http://schemas.microsoft.com/office/powerpoint/2010/main" val="1959494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6B333B-0FE4-46E0-B841-17B6A48BB898}" type="datetimeFigureOut">
              <a:rPr lang="en-US" smtClean="0"/>
              <a:t>11/28/2016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2ECC5-EA06-4DB3-A978-99E0D9ADD0D2}" type="slidenum">
              <a:rPr lang="en-US" smtClean="0"/>
              <a:t>‹#›</a:t>
            </a:fld>
            <a:endParaRPr lang="en-US"/>
          </a:p>
        </p:txBody>
      </p:sp>
    </p:spTree>
    <p:extLst>
      <p:ext uri="{BB962C8B-B14F-4D97-AF65-F5344CB8AC3E}">
        <p14:creationId xmlns:p14="http://schemas.microsoft.com/office/powerpoint/2010/main" val="2705494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b="1">
                <a:solidFill>
                  <a:srgbClr val="000090"/>
                </a:solidFill>
                <a:latin typeface="Gill Sans MT" pitchFamily="34" charset="0"/>
              </a:rPr>
              <a:t>Are GRACE-era Terrestrial Water Trends Driven by Anthropogenic Climate Change?</a:t>
            </a:r>
          </a:p>
        </p:txBody>
      </p:sp>
      <p:sp>
        <p:nvSpPr>
          <p:cNvPr id="3" name="Rectangle 3"/>
          <p:cNvSpPr>
            <a:spLocks noChangeArrowheads="1"/>
          </p:cNvSpPr>
          <p:nvPr/>
        </p:nvSpPr>
        <p:spPr bwMode="auto">
          <a:xfrm>
            <a:off x="117475" y="563563"/>
            <a:ext cx="4213225"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600"/>
              </a:spcBef>
            </a:pPr>
            <a:r>
              <a:rPr lang="en-US" altLang="en-US" b="1">
                <a:latin typeface="Gill Sans MT" pitchFamily="34" charset="0"/>
              </a:rPr>
              <a:t>Objective:</a:t>
            </a:r>
            <a:r>
              <a:rPr lang="en-US" altLang="en-US">
                <a:latin typeface="Gill Sans MT" pitchFamily="34" charset="0"/>
              </a:rPr>
              <a:t> Observed trends in terrestrial water storage (TWS) during GRACE (2003–2014) are compared to CESM1-CAM5 Large Ensemble (LE) to assess the extent that observed trends in TWS can be attributed to natural variability versus forced change</a:t>
            </a:r>
          </a:p>
          <a:p>
            <a:pPr>
              <a:spcBef>
                <a:spcPts val="600"/>
              </a:spcBef>
            </a:pPr>
            <a:endParaRPr lang="en-US" altLang="en-US" sz="2000">
              <a:latin typeface="Gill Sans MT" pitchFamily="34" charset="0"/>
            </a:endParaRPr>
          </a:p>
          <a:p>
            <a:pPr>
              <a:spcBef>
                <a:spcPts val="600"/>
              </a:spcBef>
            </a:pPr>
            <a:r>
              <a:rPr lang="en-US" altLang="en-US" b="1">
                <a:latin typeface="Gill Sans MT" pitchFamily="34" charset="0"/>
              </a:rPr>
              <a:t>Results: </a:t>
            </a:r>
            <a:r>
              <a:rPr lang="en-US" altLang="en-US">
                <a:latin typeface="Gill Sans MT" pitchFamily="34" charset="0"/>
              </a:rPr>
              <a:t>Trends during GRACE era in LE are dominated by internal variability rather than by the forced response, with TWS anomalies in Americas, eastern Australia, Africa, and southwestern Eurasia largely attributable to negative phases of PDO and AMO/. While similarities between observed trends and the model-inferred forced response also exist, it is inappropriate to attribute such trends mainly to anthropogenic forcing.</a:t>
            </a:r>
          </a:p>
        </p:txBody>
      </p:sp>
      <p:sp>
        <p:nvSpPr>
          <p:cNvPr id="4" name="Rectangle 3"/>
          <p:cNvSpPr/>
          <p:nvPr/>
        </p:nvSpPr>
        <p:spPr>
          <a:xfrm>
            <a:off x="382588" y="6211888"/>
            <a:ext cx="8501062" cy="461962"/>
          </a:xfrm>
          <a:prstGeom prst="rect">
            <a:avLst/>
          </a:prstGeom>
          <a:solidFill>
            <a:schemeClr val="bg1">
              <a:lumMod val="85000"/>
            </a:schemeClr>
          </a:solidFill>
          <a:ln>
            <a:solidFill>
              <a:schemeClr val="tx1"/>
            </a:solidFill>
          </a:ln>
        </p:spPr>
        <p:txBody>
          <a:bodyPr>
            <a:spAutoFit/>
          </a:bodyPr>
          <a:lstStyle/>
          <a:p>
            <a:pPr>
              <a:defRPr/>
            </a:pPr>
            <a:r>
              <a:rPr lang="en-US" sz="1200" dirty="0" err="1"/>
              <a:t>Fasullo</a:t>
            </a:r>
            <a:r>
              <a:rPr lang="en-US" sz="1200" dirty="0"/>
              <a:t>, J.T., D.M. Lawrence, S. Swenson, 2016: Are GRACE-Era Terrestrial Water Trends Driven By Anthropogenic Climate Change? </a:t>
            </a:r>
            <a:r>
              <a:rPr lang="en-US" sz="1200" i="1" dirty="0" err="1"/>
              <a:t>Adv</a:t>
            </a:r>
            <a:r>
              <a:rPr lang="en-US" sz="1200" i="1" dirty="0"/>
              <a:t> in Meteor.</a:t>
            </a:r>
            <a:r>
              <a:rPr lang="en-US" sz="1200" dirty="0"/>
              <a:t>, </a:t>
            </a:r>
            <a:r>
              <a:rPr lang="en-US" sz="1200" b="1" dirty="0"/>
              <a:t>2016</a:t>
            </a:r>
            <a:r>
              <a:rPr lang="en-US" sz="1200" dirty="0"/>
              <a:t>, doi:10.1155/2016/4830603.</a:t>
            </a:r>
            <a:endParaRPr lang="en-US" sz="1200" dirty="0">
              <a:latin typeface="Gill Sans MT"/>
              <a:cs typeface="Gill Sans MT"/>
            </a:endParaRPr>
          </a:p>
        </p:txBody>
      </p:sp>
      <p:pic>
        <p:nvPicPr>
          <p:cNvPr id="5" name="Picture 5" descr="Screen Shot 2016-09-23 at 3.17.44 PM.png"/>
          <p:cNvPicPr>
            <a:picLocks noChangeAspect="1"/>
          </p:cNvPicPr>
          <p:nvPr/>
        </p:nvPicPr>
        <p:blipFill>
          <a:blip r:embed="rId2">
            <a:extLst>
              <a:ext uri="{28A0092B-C50C-407E-A947-70E740481C1C}">
                <a14:useLocalDpi xmlns:a14="http://schemas.microsoft.com/office/drawing/2010/main" val="0"/>
              </a:ext>
            </a:extLst>
          </a:blip>
          <a:srcRect l="11179"/>
          <a:stretch>
            <a:fillRect/>
          </a:stretch>
        </p:blipFill>
        <p:spPr bwMode="auto">
          <a:xfrm>
            <a:off x="4586288" y="331788"/>
            <a:ext cx="4481512" cy="274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Screen Shot 2016-09-23 at 3.18.53 PM.png"/>
          <p:cNvPicPr>
            <a:picLocks noChangeAspect="1"/>
          </p:cNvPicPr>
          <p:nvPr/>
        </p:nvPicPr>
        <p:blipFill>
          <a:blip r:embed="rId3">
            <a:extLst>
              <a:ext uri="{28A0092B-C50C-407E-A947-70E740481C1C}">
                <a14:useLocalDpi xmlns:a14="http://schemas.microsoft.com/office/drawing/2010/main" val="0"/>
              </a:ext>
            </a:extLst>
          </a:blip>
          <a:srcRect r="61324"/>
          <a:stretch>
            <a:fillRect/>
          </a:stretch>
        </p:blipFill>
        <p:spPr bwMode="auto">
          <a:xfrm>
            <a:off x="4398963" y="3105150"/>
            <a:ext cx="4491037" cy="303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7"/>
          <p:cNvSpPr txBox="1">
            <a:spLocks noChangeArrowheads="1"/>
          </p:cNvSpPr>
          <p:nvPr/>
        </p:nvSpPr>
        <p:spPr bwMode="auto">
          <a:xfrm>
            <a:off x="5554663" y="3121025"/>
            <a:ext cx="2654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600"/>
              <a:t>CESM forced trend in TWS</a:t>
            </a:r>
          </a:p>
        </p:txBody>
      </p:sp>
    </p:spTree>
    <p:extLst>
      <p:ext uri="{BB962C8B-B14F-4D97-AF65-F5344CB8AC3E}">
        <p14:creationId xmlns:p14="http://schemas.microsoft.com/office/powerpoint/2010/main" val="2802985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161</Words>
  <Application>Microsoft Office PowerPoint</Application>
  <PresentationFormat>On-screen Show (4:3)</PresentationFormat>
  <Paragraphs>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created xsi:type="dcterms:W3CDTF">2016-11-28T20:45:04Z</dcterms:created>
  <dcterms:modified xsi:type="dcterms:W3CDTF">2016-11-28T20:45:25Z</dcterms:modified>
</cp:coreProperties>
</file>