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8" r:id="rId4"/>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8" autoAdjust="0"/>
    <p:restoredTop sz="94625" autoAdjust="0"/>
  </p:normalViewPr>
  <p:slideViewPr>
    <p:cSldViewPr>
      <p:cViewPr varScale="1">
        <p:scale>
          <a:sx n="111" d="100"/>
          <a:sy n="111" d="100"/>
        </p:scale>
        <p:origin x="1560"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6/16/20</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6/16/20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6/16/20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6/16/20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6/16/20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6/16/20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6/16/20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6/16/20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6/16/20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6/16/20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6/16/20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6/16/20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6/16/20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400" y="1143000"/>
            <a:ext cx="3581401" cy="6165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Explore how aerosols impact mesoscale convective systems (MCSs) forming under different wind shear conditions</a:t>
            </a:r>
          </a:p>
          <a:p>
            <a:pPr marL="285750" indent="-285750">
              <a:spcBef>
                <a:spcPct val="15000"/>
              </a:spcBef>
              <a:buFont typeface="Arial" pitchFamily="34" charset="0"/>
              <a:buChar char="●"/>
              <a:defRPr/>
            </a:pPr>
            <a:endParaRPr lang="en-US" sz="1400" b="1" dirty="0">
              <a:solidFill>
                <a:prstClr val="black"/>
              </a:solidFill>
            </a:endParaRPr>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solidFill>
                  <a:prstClr val="black"/>
                </a:solidFill>
              </a:rPr>
              <a:t>Employ the Weather Research and Forecasting model coupled with spectral-bin microphysics </a:t>
            </a:r>
          </a:p>
          <a:p>
            <a:pPr marL="285750" indent="-285750">
              <a:spcBef>
                <a:spcPct val="15000"/>
              </a:spcBef>
              <a:buFont typeface="Arial" pitchFamily="34" charset="0"/>
              <a:buChar char="●"/>
              <a:defRPr/>
            </a:pPr>
            <a:r>
              <a:rPr lang="en-US" sz="1400" dirty="0">
                <a:solidFill>
                  <a:prstClr val="black"/>
                </a:solidFill>
              </a:rPr>
              <a:t>Carry out sensitivity simulations by changing wind shear and aerosol concentrations </a:t>
            </a:r>
          </a:p>
          <a:p>
            <a:pPr marL="285750" indent="-285750">
              <a:spcBef>
                <a:spcPct val="15000"/>
              </a:spcBef>
              <a:buFont typeface="Arial" pitchFamily="34" charset="0"/>
              <a:buChar char="●"/>
              <a:defRPr/>
            </a:pPr>
            <a:endParaRPr lang="en-US" sz="1400" dirty="0">
              <a:solidFill>
                <a:prstClr val="black"/>
              </a:solidFill>
            </a:endParaRPr>
          </a:p>
          <a:p>
            <a:pPr marL="228600" indent="-228600" algn="ctr" eaLnBrk="1" hangingPunct="1">
              <a:spcBef>
                <a:spcPct val="15000"/>
              </a:spcBef>
              <a:buFontTx/>
              <a:buNone/>
            </a:pPr>
            <a:r>
              <a:rPr lang="en-US" altLang="en-US" sz="1400" b="1" dirty="0">
                <a:solidFill>
                  <a:srgbClr val="000000"/>
                </a:solidFill>
              </a:rPr>
              <a:t>Impact</a:t>
            </a:r>
          </a:p>
          <a:p>
            <a:pPr marL="283464" indent="-283464" eaLnBrk="1" hangingPunct="1">
              <a:spcBef>
                <a:spcPct val="15000"/>
              </a:spcBef>
              <a:buFont typeface="Arial" panose="020B0604020202020204" pitchFamily="34" charset="0"/>
              <a:buChar char="●"/>
            </a:pPr>
            <a:r>
              <a:rPr lang="en-US" altLang="en-US" sz="1400" dirty="0">
                <a:solidFill>
                  <a:srgbClr val="000000"/>
                </a:solidFill>
              </a:rPr>
              <a:t>Aerosols enhance vertical mass fluxes, as well as cloud area and precipitation for various MCSs. Below 8 km in altitude, aerosols increase updraft intensity.</a:t>
            </a:r>
          </a:p>
          <a:p>
            <a:pPr marL="283464" indent="-283464" eaLnBrk="1" hangingPunct="1">
              <a:spcBef>
                <a:spcPct val="15000"/>
              </a:spcBef>
              <a:buFont typeface="Arial" panose="020B0604020202020204" pitchFamily="34" charset="0"/>
              <a:buChar char="●"/>
            </a:pPr>
            <a:r>
              <a:rPr lang="en-US" altLang="en-US" sz="1400" dirty="0">
                <a:solidFill>
                  <a:srgbClr val="000000"/>
                </a:solidFill>
              </a:rPr>
              <a:t>Increased aerosols enhance occurrences of deep clouds but suppress shallow clouds</a:t>
            </a:r>
          </a:p>
          <a:p>
            <a:pPr marL="283464" indent="-283464" eaLnBrk="1" hangingPunct="1">
              <a:spcBef>
                <a:spcPct val="15000"/>
              </a:spcBef>
              <a:buFont typeface="Arial" panose="020B0604020202020204" pitchFamily="34" charset="0"/>
              <a:buChar char="●"/>
            </a:pPr>
            <a:r>
              <a:rPr lang="en-US" altLang="en-US" sz="1400" dirty="0">
                <a:solidFill>
                  <a:srgbClr val="000000"/>
                </a:solidFill>
              </a:rPr>
              <a:t>Improved understanding about how various MCSs respond to aerosols has </a:t>
            </a:r>
            <a:r>
              <a:rPr lang="en-US" sz="1400" dirty="0"/>
              <a:t>important implications for weather and climate prediction</a:t>
            </a:r>
            <a:endParaRPr lang="en-US" sz="1400" dirty="0">
              <a:solidFill>
                <a:prstClr val="black"/>
              </a:solidFill>
            </a:endParaRPr>
          </a:p>
          <a:p>
            <a:pPr>
              <a:spcBef>
                <a:spcPct val="15000"/>
              </a:spcBef>
              <a:defRPr/>
            </a:pPr>
            <a:endParaRPr lang="en-US" sz="1400" dirty="0">
              <a:solidFill>
                <a:prstClr val="black"/>
              </a:solidFill>
            </a:endParaRPr>
          </a:p>
        </p:txBody>
      </p:sp>
      <p:sp>
        <p:nvSpPr>
          <p:cNvPr id="3076" name="Rectangle 5"/>
          <p:cNvSpPr>
            <a:spLocks noChangeArrowheads="1"/>
          </p:cNvSpPr>
          <p:nvPr/>
        </p:nvSpPr>
        <p:spPr bwMode="auto">
          <a:xfrm>
            <a:off x="152399" y="112713"/>
            <a:ext cx="8852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3000" b="1" dirty="0">
                <a:latin typeface="Arial" panose="020B0604020202020204" pitchFamily="34" charset="0"/>
              </a:rPr>
              <a:t>Atmospheric Aerosols Make Storm Systems Larger </a:t>
            </a:r>
          </a:p>
        </p:txBody>
      </p:sp>
      <p:sp>
        <p:nvSpPr>
          <p:cNvPr id="3077" name="Text Box 6"/>
          <p:cNvSpPr txBox="1">
            <a:spLocks noChangeArrowheads="1"/>
          </p:cNvSpPr>
          <p:nvPr/>
        </p:nvSpPr>
        <p:spPr bwMode="auto">
          <a:xfrm>
            <a:off x="4495800" y="5715000"/>
            <a:ext cx="4433004" cy="10156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dirty="0">
                <a:solidFill>
                  <a:srgbClr val="000000"/>
                </a:solidFill>
                <a:latin typeface="+mn-lt"/>
              </a:rPr>
              <a:t>Chen Q, J Fan, Y Yin, and B Han. 2020. “Aerosol Impacts on Mesoscale Convective Systems Forming under Different Vertical Wind Shear Conditions,” </a:t>
            </a:r>
            <a:r>
              <a:rPr lang="en-US" altLang="en-US" sz="1200" i="1" dirty="0">
                <a:solidFill>
                  <a:srgbClr val="000000"/>
                </a:solidFill>
                <a:latin typeface="+mn-lt"/>
              </a:rPr>
              <a:t>Journal of Geophysical Research: Atmospheres </a:t>
            </a:r>
            <a:r>
              <a:rPr lang="en-US" sz="1200" dirty="0">
                <a:latin typeface="+mn-lt"/>
              </a:rPr>
              <a:t>125: e2018JD030027.</a:t>
            </a:r>
            <a:r>
              <a:rPr lang="en-US" sz="1200" b="1" dirty="0">
                <a:latin typeface="+mn-lt"/>
              </a:rPr>
              <a:t> </a:t>
            </a:r>
          </a:p>
          <a:p>
            <a:pPr eaLnBrk="1" hangingPunct="1">
              <a:spcBef>
                <a:spcPct val="0"/>
              </a:spcBef>
              <a:buFontTx/>
              <a:buNone/>
            </a:pPr>
            <a:r>
              <a:rPr lang="en-US" sz="1200" dirty="0">
                <a:latin typeface="+mn-lt"/>
              </a:rPr>
              <a:t>DOI: </a:t>
            </a:r>
            <a:r>
              <a:rPr lang="en-US" altLang="en-US" sz="1200" dirty="0">
                <a:solidFill>
                  <a:srgbClr val="000000"/>
                </a:solidFill>
                <a:latin typeface="+mn-lt"/>
              </a:rPr>
              <a:t>10.1029/2018JD030027</a:t>
            </a:r>
          </a:p>
        </p:txBody>
      </p:sp>
      <p:sp>
        <p:nvSpPr>
          <p:cNvPr id="3078" name="TextBox 9"/>
          <p:cNvSpPr txBox="1">
            <a:spLocks noChangeArrowheads="1"/>
          </p:cNvSpPr>
          <p:nvPr/>
        </p:nvSpPr>
        <p:spPr bwMode="auto">
          <a:xfrm>
            <a:off x="4114800" y="4343400"/>
            <a:ext cx="474612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In simulations of various mesoscale convective systems (MCSs) in clean (left) and polluted air (right), aerosols enhance (1) vertical mass fluxes, as well as cloud size and precipitation of MCSs and (2) occurrences of deep clouds but suppress shallow clouds.</a:t>
            </a:r>
          </a:p>
        </p:txBody>
      </p:sp>
      <p:sp>
        <p:nvSpPr>
          <p:cNvPr id="9" name="Rectangle 4">
            <a:extLst>
              <a:ext uri="{FF2B5EF4-FFF2-40B4-BE49-F238E27FC236}">
                <a16:creationId xmlns:a16="http://schemas.microsoft.com/office/drawing/2014/main" id="{61BF0FE4-6662-8444-BDE3-DA5D0D0CF156}"/>
              </a:ext>
            </a:extLst>
          </p:cNvPr>
          <p:cNvSpPr>
            <a:spLocks noChangeArrowheads="1"/>
          </p:cNvSpPr>
          <p:nvPr/>
        </p:nvSpPr>
        <p:spPr bwMode="auto">
          <a:xfrm>
            <a:off x="125001" y="4188889"/>
            <a:ext cx="7771545" cy="5560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15000"/>
              </a:spcBef>
              <a:defRPr/>
            </a:pPr>
            <a:endParaRPr lang="en-US" sz="1400" dirty="0">
              <a:solidFill>
                <a:prstClr val="black"/>
              </a:solidFill>
            </a:endParaRPr>
          </a:p>
          <a:p>
            <a:pPr>
              <a:spcBef>
                <a:spcPct val="15000"/>
              </a:spcBef>
              <a:defRPr/>
            </a:pPr>
            <a:endParaRPr lang="en-US" sz="1400" dirty="0">
              <a:solidFill>
                <a:prstClr val="black"/>
              </a:solidFill>
            </a:endParaRPr>
          </a:p>
        </p:txBody>
      </p:sp>
      <p:grpSp>
        <p:nvGrpSpPr>
          <p:cNvPr id="4" name="Group 3">
            <a:extLst>
              <a:ext uri="{FF2B5EF4-FFF2-40B4-BE49-F238E27FC236}">
                <a16:creationId xmlns:a16="http://schemas.microsoft.com/office/drawing/2014/main" id="{1E2CDFD7-1B29-BE49-82B1-8D83F1BC7F77}"/>
              </a:ext>
            </a:extLst>
          </p:cNvPr>
          <p:cNvGrpSpPr/>
          <p:nvPr/>
        </p:nvGrpSpPr>
        <p:grpSpPr>
          <a:xfrm>
            <a:off x="3581400" y="1066800"/>
            <a:ext cx="5562600" cy="2997485"/>
            <a:chOff x="3581400" y="1066800"/>
            <a:chExt cx="5562600" cy="2997485"/>
          </a:xfrm>
        </p:grpSpPr>
        <p:pic>
          <p:nvPicPr>
            <p:cNvPr id="3" name="Picture 2">
              <a:extLst>
                <a:ext uri="{FF2B5EF4-FFF2-40B4-BE49-F238E27FC236}">
                  <a16:creationId xmlns:a16="http://schemas.microsoft.com/office/drawing/2014/main" id="{22E01ACB-333A-0941-81C7-708D069AB25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7627"/>
            <a:stretch/>
          </p:blipFill>
          <p:spPr>
            <a:xfrm>
              <a:off x="3581400" y="1365812"/>
              <a:ext cx="5562600" cy="2698473"/>
            </a:xfrm>
            <a:prstGeom prst="rect">
              <a:avLst/>
            </a:prstGeom>
          </p:spPr>
        </p:pic>
        <p:sp>
          <p:nvSpPr>
            <p:cNvPr id="2" name="TextBox 1">
              <a:extLst>
                <a:ext uri="{FF2B5EF4-FFF2-40B4-BE49-F238E27FC236}">
                  <a16:creationId xmlns:a16="http://schemas.microsoft.com/office/drawing/2014/main" id="{17C3F412-97EF-8044-A7FE-1BEDEC09D6C2}"/>
                </a:ext>
              </a:extLst>
            </p:cNvPr>
            <p:cNvSpPr txBox="1"/>
            <p:nvPr/>
          </p:nvSpPr>
          <p:spPr>
            <a:xfrm>
              <a:off x="4495800" y="1066800"/>
              <a:ext cx="1905000" cy="307777"/>
            </a:xfrm>
            <a:prstGeom prst="rect">
              <a:avLst/>
            </a:prstGeom>
            <a:noFill/>
          </p:spPr>
          <p:txBody>
            <a:bodyPr wrap="square" rtlCol="0">
              <a:spAutoFit/>
            </a:bodyPr>
            <a:lstStyle/>
            <a:p>
              <a:r>
                <a:rPr lang="en-US" sz="1400" b="1" dirty="0"/>
                <a:t>MCS: clean condition</a:t>
              </a:r>
            </a:p>
          </p:txBody>
        </p:sp>
        <p:sp>
          <p:nvSpPr>
            <p:cNvPr id="10" name="TextBox 9">
              <a:extLst>
                <a:ext uri="{FF2B5EF4-FFF2-40B4-BE49-F238E27FC236}">
                  <a16:creationId xmlns:a16="http://schemas.microsoft.com/office/drawing/2014/main" id="{CFEBB28D-5CC2-F34B-8E95-F0C2595E6CAE}"/>
                </a:ext>
              </a:extLst>
            </p:cNvPr>
            <p:cNvSpPr txBox="1"/>
            <p:nvPr/>
          </p:nvSpPr>
          <p:spPr>
            <a:xfrm>
              <a:off x="6858000" y="1066800"/>
              <a:ext cx="2286000" cy="307777"/>
            </a:xfrm>
            <a:prstGeom prst="rect">
              <a:avLst/>
            </a:prstGeom>
            <a:noFill/>
          </p:spPr>
          <p:txBody>
            <a:bodyPr wrap="square" rtlCol="0">
              <a:spAutoFit/>
            </a:bodyPr>
            <a:lstStyle/>
            <a:p>
              <a:r>
                <a:rPr lang="en-US" sz="1400" b="1" dirty="0"/>
                <a:t>MCS: polluted condition</a:t>
              </a:r>
            </a:p>
          </p:txBody>
        </p:sp>
      </p:grpSp>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 xsi:nil="true"/>
    <SlideDescription xmlns="http://schemas.microsoft.com/sharepoint/v3" xsi:nil="true"/>
  </documentManagement>
</p:properties>
</file>

<file path=customXml/itemProps1.xml><?xml version="1.0" encoding="utf-8"?>
<ds:datastoreItem xmlns:ds="http://schemas.openxmlformats.org/officeDocument/2006/customXml" ds:itemID="{92DBD1DE-7AEA-45F9-8705-D0F01DB4A2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57D9F0-2B85-430B-8843-0027C0E6F07C}">
  <ds:schemaRefs>
    <ds:schemaRef ds:uri="http://purl.org/dc/dcmitype/"/>
    <ds:schemaRef ds:uri="http://schemas.microsoft.com/office/2006/documentManagement/types"/>
    <ds:schemaRef ds:uri="http://purl.org/dc/terms/"/>
    <ds:schemaRef ds:uri="http://purl.org/dc/elements/1.1/"/>
    <ds:schemaRef ds:uri="http://schemas.microsoft.com/office/2006/metadata/properties"/>
    <ds:schemaRef ds:uri="http://www.w3.org/XML/1998/namespace"/>
    <ds:schemaRef ds:uri="11c635ba-a75c-4c88-a7f4-3283044885d7"/>
    <ds:schemaRef ds:uri="http://schemas.microsoft.com/office/infopath/2007/PartnerControls"/>
    <ds:schemaRef ds:uri="http://schemas.openxmlformats.org/package/2006/metadata/core-properties"/>
    <ds:schemaRef ds:uri="89bce1d8-82c4-4cdd-bf07-74bd2803f58f"/>
    <ds:schemaRef ds:uri="http://schemas.microsoft.com/sharepoint/v3"/>
    <ds:schemaRef ds:uri="3f367a74-7294-440b-bcf2-615eafc1d48f"/>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6230</TotalTime>
  <Words>226</Words>
  <Application>Microsoft Macintosh PowerPoint</Application>
  <PresentationFormat>On-screen Show (4:3)</PresentationFormat>
  <Paragraphs>19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Fan, Jiwen</cp:lastModifiedBy>
  <cp:revision>12</cp:revision>
  <cp:lastPrinted>2011-05-11T17:30:12Z</cp:lastPrinted>
  <dcterms:created xsi:type="dcterms:W3CDTF">2017-11-02T21:19:41Z</dcterms:created>
  <dcterms:modified xsi:type="dcterms:W3CDTF">2020-06-17T05:57:43Z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0x010100A22E315B1F3C42B49A0E90D2F9AB5AB100DD0966E738D64E49B965032E22FBBBFF</vt:lpwstr>
  </property>
</Properties>
</file>