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8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3j986" initials="lr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327" autoAdjust="0"/>
    <p:restoredTop sz="94625" autoAdjust="0"/>
  </p:normalViewPr>
  <p:slideViewPr>
    <p:cSldViewPr>
      <p:cViewPr varScale="1">
        <p:scale>
          <a:sx n="97" d="100"/>
          <a:sy n="97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1/21/2018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1/21/2018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1/21/2018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1/21/2018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1/21/2018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1/21/2018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1/21/2018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2254" y="557343"/>
            <a:ext cx="4635946" cy="63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Study how aerosols affect the development of thunderstorms </a:t>
            </a:r>
            <a:r>
              <a:rPr lang="en-US" sz="1600" dirty="0">
                <a:solidFill>
                  <a:prstClr val="black"/>
                </a:solidFill>
              </a:rPr>
              <a:t>and pinpoint the effects of </a:t>
            </a:r>
            <a:r>
              <a:rPr lang="en-US" sz="1600" dirty="0" smtClean="0">
                <a:solidFill>
                  <a:prstClr val="black"/>
                </a:solidFill>
              </a:rPr>
              <a:t>aerosol particles </a:t>
            </a:r>
            <a:r>
              <a:rPr lang="en-US" sz="1600" dirty="0">
                <a:solidFill>
                  <a:prstClr val="black"/>
                </a:solidFill>
              </a:rPr>
              <a:t>apart from other factors such as temperature and humidity</a:t>
            </a:r>
            <a:endParaRPr lang="en-US" sz="1400" b="1" dirty="0" smtClean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 smtClean="0">
                <a:solidFill>
                  <a:prstClr val="black"/>
                </a:solidFill>
              </a:rPr>
              <a:t>Approach</a:t>
            </a:r>
            <a:endParaRPr lang="en-US" b="1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Use the unique </a:t>
            </a:r>
            <a:r>
              <a:rPr lang="en-US" sz="1600" dirty="0" err="1" smtClean="0">
                <a:solidFill>
                  <a:prstClr val="black"/>
                </a:solidFill>
              </a:rPr>
              <a:t>GoAmazon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smtClean="0">
                <a:solidFill>
                  <a:prstClr val="black"/>
                </a:solidFill>
              </a:rPr>
              <a:t>observations  to discover </a:t>
            </a:r>
            <a:r>
              <a:rPr lang="en-US" sz="1600" dirty="0" smtClean="0"/>
              <a:t>the effects </a:t>
            </a:r>
            <a:r>
              <a:rPr lang="en-US" sz="1600" dirty="0" smtClean="0">
                <a:solidFill>
                  <a:prstClr val="black"/>
                </a:solidFill>
              </a:rPr>
              <a:t>of u</a:t>
            </a:r>
            <a:r>
              <a:rPr lang="en-US" altLang="en-US" sz="1600" dirty="0" smtClean="0">
                <a:solidFill>
                  <a:prstClr val="black"/>
                </a:solidFill>
              </a:rPr>
              <a:t>ltrafine aerosol particles (UAP) on convective </a:t>
            </a:r>
            <a:r>
              <a:rPr lang="en-US" altLang="en-US" sz="1600" dirty="0" smtClean="0">
                <a:solidFill>
                  <a:prstClr val="black"/>
                </a:solidFill>
              </a:rPr>
              <a:t>intensity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600" dirty="0" smtClean="0">
                <a:solidFill>
                  <a:prstClr val="black"/>
                </a:solidFill>
              </a:rPr>
              <a:t>Use</a:t>
            </a:r>
            <a:r>
              <a:rPr lang="en-US" alt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smtClean="0">
                <a:solidFill>
                  <a:prstClr val="black"/>
                </a:solidFill>
              </a:rPr>
              <a:t>detailed numerical modeling to understand </a:t>
            </a:r>
            <a:r>
              <a:rPr lang="en-US" sz="1600" dirty="0"/>
              <a:t>the physical processes and mechanisms responsible for the observed intensification of </a:t>
            </a:r>
            <a:r>
              <a:rPr lang="en-US" sz="1600" dirty="0" smtClean="0"/>
              <a:t>convection</a:t>
            </a:r>
            <a:endParaRPr lang="en-US" sz="1600" dirty="0">
              <a:solidFill>
                <a:prstClr val="black"/>
              </a:solidFill>
            </a:endParaRPr>
          </a:p>
          <a:p>
            <a:pPr marL="231775" indent="-231775" algn="ctr" eaLnBrk="1" hangingPunct="1">
              <a:spcBef>
                <a:spcPct val="15000"/>
              </a:spcBef>
              <a:buFontTx/>
              <a:buNone/>
              <a:defRPr/>
            </a:pPr>
            <a:r>
              <a:rPr lang="en-US" altLang="en-US" b="1" dirty="0" smtClean="0">
                <a:solidFill>
                  <a:prstClr val="black"/>
                </a:solidFill>
              </a:rPr>
              <a:t>Impact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600" dirty="0" smtClean="0">
                <a:solidFill>
                  <a:prstClr val="black"/>
                </a:solidFill>
              </a:rPr>
              <a:t>UAP, </a:t>
            </a:r>
            <a:r>
              <a:rPr lang="en-US" sz="1600" dirty="0"/>
              <a:t>whose effects on clouds </a:t>
            </a:r>
            <a:r>
              <a:rPr lang="en-US" sz="1600" dirty="0" smtClean="0"/>
              <a:t>have </a:t>
            </a:r>
            <a:r>
              <a:rPr lang="en-US" sz="1600" dirty="0"/>
              <a:t>been mostly neglected until now, can invigorate </a:t>
            </a:r>
            <a:r>
              <a:rPr lang="en-US" sz="1600" dirty="0" smtClean="0"/>
              <a:t>thunderstorms in </a:t>
            </a:r>
            <a:r>
              <a:rPr lang="en-US" sz="1600" dirty="0"/>
              <a:t>a much more powerful way than their larger </a:t>
            </a:r>
            <a:r>
              <a:rPr lang="en-US" sz="1600" dirty="0" smtClean="0"/>
              <a:t>counterparts through </a:t>
            </a:r>
            <a:r>
              <a:rPr lang="en-US" altLang="en-US" sz="1600" dirty="0" smtClean="0">
                <a:solidFill>
                  <a:prstClr val="black"/>
                </a:solidFill>
              </a:rPr>
              <a:t>enhanced condensation  mechanism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The finding suggests </a:t>
            </a:r>
            <a:r>
              <a:rPr lang="en-US" sz="1600" dirty="0"/>
              <a:t>that from pre-industrial to the present day, human activity </a:t>
            </a:r>
            <a:r>
              <a:rPr lang="en-US" sz="1600" dirty="0" smtClean="0"/>
              <a:t>may </a:t>
            </a:r>
            <a:r>
              <a:rPr lang="en-US" sz="1600" dirty="0"/>
              <a:t>have changed storms in </a:t>
            </a:r>
            <a:r>
              <a:rPr lang="en-US" sz="1600" dirty="0" smtClean="0"/>
              <a:t>warm and humid </a:t>
            </a:r>
            <a:r>
              <a:rPr lang="en-US" sz="1600" dirty="0" smtClean="0"/>
              <a:t>places</a:t>
            </a:r>
            <a:endParaRPr lang="en-US" sz="1600" dirty="0"/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altLang="en-US" sz="16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24691" y="0"/>
            <a:ext cx="88526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dirty="0"/>
              <a:t>Small Particles </a:t>
            </a:r>
            <a:r>
              <a:rPr lang="en-US" sz="3200" b="1" dirty="0" smtClean="0"/>
              <a:t>Play Large Role in Thunderstorms</a:t>
            </a:r>
            <a:endParaRPr lang="en-US" sz="3200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51248" y="5822114"/>
            <a:ext cx="4329116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dirty="0" smtClean="0"/>
              <a:t>Fan J, D </a:t>
            </a:r>
            <a:r>
              <a:rPr lang="en-US" sz="1000" dirty="0"/>
              <a:t>Rosenfeld, </a:t>
            </a:r>
            <a:r>
              <a:rPr lang="en-US" sz="1000" dirty="0" smtClean="0"/>
              <a:t>Y </a:t>
            </a:r>
            <a:r>
              <a:rPr lang="en-US" sz="1000" dirty="0"/>
              <a:t>Zhang, </a:t>
            </a:r>
            <a:r>
              <a:rPr lang="en-US" sz="1000" dirty="0" smtClean="0"/>
              <a:t>SE </a:t>
            </a:r>
            <a:r>
              <a:rPr lang="en-US" sz="1000" dirty="0" err="1"/>
              <a:t>Giangrande</a:t>
            </a:r>
            <a:r>
              <a:rPr lang="en-US" sz="1000" dirty="0"/>
              <a:t>, </a:t>
            </a:r>
            <a:r>
              <a:rPr lang="en-US" sz="1000" dirty="0" smtClean="0"/>
              <a:t>Z </a:t>
            </a:r>
            <a:r>
              <a:rPr lang="en-US" sz="1000" dirty="0"/>
              <a:t>Li, </a:t>
            </a:r>
            <a:r>
              <a:rPr lang="en-US" sz="1000" dirty="0" smtClean="0"/>
              <a:t>LAT </a:t>
            </a:r>
            <a:r>
              <a:rPr lang="en-US" sz="1000" dirty="0"/>
              <a:t>Machado, </a:t>
            </a:r>
            <a:r>
              <a:rPr lang="en-US" sz="1000" dirty="0" smtClean="0"/>
              <a:t>ST </a:t>
            </a:r>
            <a:r>
              <a:rPr lang="en-US" sz="1000" dirty="0"/>
              <a:t>Martin, </a:t>
            </a:r>
            <a:r>
              <a:rPr lang="en-US" sz="1000" dirty="0" smtClean="0"/>
              <a:t>Y </a:t>
            </a:r>
            <a:r>
              <a:rPr lang="en-US" sz="1000" dirty="0"/>
              <a:t>Yang, </a:t>
            </a:r>
            <a:r>
              <a:rPr lang="en-US" sz="1000" dirty="0" smtClean="0"/>
              <a:t>J Wang</a:t>
            </a:r>
            <a:r>
              <a:rPr lang="en-US" sz="1000" dirty="0"/>
              <a:t>, </a:t>
            </a:r>
            <a:r>
              <a:rPr lang="en-US" sz="1000" dirty="0" smtClean="0"/>
              <a:t>P </a:t>
            </a:r>
            <a:r>
              <a:rPr lang="en-US" sz="1000" dirty="0" err="1" smtClean="0"/>
              <a:t>Artaxo</a:t>
            </a:r>
            <a:r>
              <a:rPr lang="en-US" sz="1000" dirty="0"/>
              <a:t>, </a:t>
            </a:r>
            <a:r>
              <a:rPr lang="en-US" sz="1000" dirty="0" smtClean="0"/>
              <a:t>HMJ </a:t>
            </a:r>
            <a:r>
              <a:rPr lang="en-US" sz="1000" dirty="0"/>
              <a:t>Barbosa, </a:t>
            </a:r>
            <a:r>
              <a:rPr lang="en-US" sz="1000" dirty="0" smtClean="0"/>
              <a:t>RC </a:t>
            </a:r>
            <a:r>
              <a:rPr lang="en-US" sz="1000" dirty="0"/>
              <a:t>Braga, </a:t>
            </a:r>
            <a:r>
              <a:rPr lang="en-US" sz="1000" dirty="0" smtClean="0"/>
              <a:t>JM Comstock</a:t>
            </a:r>
            <a:r>
              <a:rPr lang="en-US" sz="1000" dirty="0"/>
              <a:t>, </a:t>
            </a:r>
            <a:r>
              <a:rPr lang="en-US" sz="1000" dirty="0" smtClean="0"/>
              <a:t>Z Feng</a:t>
            </a:r>
            <a:r>
              <a:rPr lang="en-US" sz="1000" dirty="0"/>
              <a:t>, </a:t>
            </a:r>
            <a:r>
              <a:rPr lang="en-US" sz="1000" dirty="0" smtClean="0"/>
              <a:t>W Gao</a:t>
            </a:r>
            <a:r>
              <a:rPr lang="en-US" sz="1000" dirty="0"/>
              <a:t>, </a:t>
            </a:r>
            <a:r>
              <a:rPr lang="en-US" sz="1000" dirty="0" smtClean="0"/>
              <a:t>HB </a:t>
            </a:r>
            <a:r>
              <a:rPr lang="en-US" sz="1000" dirty="0"/>
              <a:t>Gomes, </a:t>
            </a:r>
            <a:r>
              <a:rPr lang="en-US" sz="1000" dirty="0" smtClean="0"/>
              <a:t>F Mei</a:t>
            </a:r>
            <a:r>
              <a:rPr lang="en-US" sz="1000" dirty="0"/>
              <a:t>, </a:t>
            </a:r>
            <a:r>
              <a:rPr lang="en-US" sz="1000" dirty="0" smtClean="0"/>
              <a:t>C </a:t>
            </a:r>
            <a:r>
              <a:rPr lang="en-US" sz="1000" dirty="0" err="1"/>
              <a:t>Pöhlker</a:t>
            </a:r>
            <a:r>
              <a:rPr lang="en-US" sz="1000" dirty="0"/>
              <a:t>, </a:t>
            </a:r>
            <a:r>
              <a:rPr lang="en-US" sz="1000" dirty="0" smtClean="0"/>
              <a:t>ML </a:t>
            </a:r>
            <a:r>
              <a:rPr lang="en-US" sz="1000" dirty="0" err="1" smtClean="0"/>
              <a:t>Pöhlker</a:t>
            </a:r>
            <a:r>
              <a:rPr lang="en-US" sz="1000" dirty="0"/>
              <a:t>, </a:t>
            </a:r>
            <a:r>
              <a:rPr lang="en-US" sz="1000" dirty="0" smtClean="0"/>
              <a:t>U </a:t>
            </a:r>
            <a:r>
              <a:rPr lang="en-US" sz="1000" dirty="0" err="1"/>
              <a:t>Pöschl</a:t>
            </a:r>
            <a:r>
              <a:rPr lang="en-US" sz="1000" dirty="0"/>
              <a:t>, </a:t>
            </a:r>
            <a:r>
              <a:rPr lang="en-US" sz="1000" dirty="0" smtClean="0"/>
              <a:t>and RAF </a:t>
            </a:r>
            <a:r>
              <a:rPr lang="en-US" sz="1000" dirty="0"/>
              <a:t>de </a:t>
            </a:r>
            <a:r>
              <a:rPr lang="en-US" sz="1000" dirty="0" smtClean="0"/>
              <a:t>Souza. 2018. “Substantial </a:t>
            </a:r>
            <a:r>
              <a:rPr lang="en-US" sz="1000" dirty="0"/>
              <a:t>Convection and Precipitation Enhancements by Ultrafine Aerosol Particles.” </a:t>
            </a:r>
            <a:r>
              <a:rPr lang="en-US" sz="1000" i="1" dirty="0"/>
              <a:t>Science</a:t>
            </a:r>
            <a:r>
              <a:rPr lang="en-US" sz="1000" dirty="0"/>
              <a:t> </a:t>
            </a:r>
            <a:r>
              <a:rPr lang="en-US" sz="1000" dirty="0" err="1" smtClean="0">
                <a:solidFill>
                  <a:srgbClr val="FF0000"/>
                </a:solidFill>
              </a:rPr>
              <a:t>volume:page</a:t>
            </a:r>
            <a:r>
              <a:rPr lang="en-US" sz="1000" dirty="0" smtClean="0">
                <a:solidFill>
                  <a:srgbClr val="FF0000"/>
                </a:solidFill>
              </a:rPr>
              <a:t> numbers. DOI</a:t>
            </a:r>
            <a:r>
              <a:rPr lang="en-US" sz="1000" dirty="0">
                <a:solidFill>
                  <a:srgbClr val="FF0000"/>
                </a:solidFill>
              </a:rPr>
              <a:t>: </a:t>
            </a:r>
            <a:r>
              <a:rPr lang="en-US" sz="1000" dirty="0" err="1" smtClean="0">
                <a:solidFill>
                  <a:srgbClr val="FF0000"/>
                </a:solidFill>
              </a:rPr>
              <a:t>xxxx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48200" y="4798718"/>
            <a:ext cx="42401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Using data from GOAMAZON and numerical modeling, we found small particles play a larger role in tropical storm clouds than bigger particles, primarily due to enhanced condensation. 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704396"/>
            <a:ext cx="4083884" cy="4025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79988f7-7e0b-41ae-9b68-c2e871ce6e22">EP6D6TSR2XSE-15-34</_dlc_DocId>
    <_dlc_DocIdUrl xmlns="079988f7-7e0b-41ae-9b68-c2e871ce6e22">
      <Url>https://collaborate.pnl.gov/projects/asgc/research_highlights/_layouts/DocIdRedir.aspx?ID=EP6D6TSR2XSE-15-34</Url>
      <Description>EP6D6TSR2XSE-15-34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9BE52A-E399-4369-9974-FD1B5807A273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  <ds:schemaRef ds:uri="079988f7-7e0b-41ae-9b68-c2e871ce6e22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92464A4F-E6ED-47BE-85C7-25E0CD04D9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6173</TotalTime>
  <Words>242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d3j986</cp:lastModifiedBy>
  <cp:revision>18</cp:revision>
  <cp:lastPrinted>2011-05-11T17:30:12Z</cp:lastPrinted>
  <dcterms:created xsi:type="dcterms:W3CDTF">2017-11-02T21:19:41Z</dcterms:created>
  <dcterms:modified xsi:type="dcterms:W3CDTF">2018-01-21T23:31:06Z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0x01010024C6B92A3378AB42ABA05E855A577E4C</vt:lpwstr>
  </property>
</Properties>
</file>