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2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61BCE17-99CE-4722-B74F-BDFF8BFD9968}" type="datetimeFigureOut">
              <a:rPr lang="en-US"/>
              <a:pPr>
                <a:defRPr/>
              </a:pPr>
              <a:t>2/14/2017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3" tIns="46477" rIns="92953" bIns="46477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61284DB-3917-4EA9-AC37-6BD2BE56F6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0922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339" indent="-28564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556" indent="-227544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99257" indent="-227544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5956" indent="-227544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20725" indent="-22754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85494" indent="-22754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50261" indent="-22754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15030" indent="-22754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8DD6268-F1BA-4CEA-B82E-B3890DAF37EA}" type="slidenum">
              <a:rPr lang="en-US" altLang="en-US"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ea typeface="ＭＳ Ｐゴシック" pitchFamily="34" charset="-128"/>
              <a:cs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z="1000"/>
              <a:t>http://</a:t>
            </a:r>
            <a:r>
              <a:rPr lang="en-US" altLang="en-US" sz="1000" smtClean="0"/>
              <a:t>www.pnnl.gov/science/highlights/highlights.asp?division=749</a:t>
            </a:r>
            <a:endParaRPr lang="en-US" altLang="en-US" sz="10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41821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5750F1D3-D271-4FC8-BCD7-74B284A3997C}" type="datetimeFigureOut">
              <a:rPr lang="en-US"/>
              <a:pPr>
                <a:defRPr/>
              </a:pPr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B596727E-0ED5-49D2-9D54-43C03128B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endParaRPr lang="en-US" alt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6200" y="914400"/>
            <a:ext cx="38100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 eaLnBrk="1" fontAlgn="auto" hangingPunct="1">
              <a:spcBef>
                <a:spcPct val="15000"/>
              </a:spcBef>
              <a:spcAft>
                <a:spcPts val="0"/>
              </a:spcAft>
              <a:defRPr/>
            </a:pPr>
            <a:r>
              <a:rPr lang="en-US" b="1" dirty="0" smtClean="0">
                <a:cs typeface="Arial" pitchFamily="34" charset="0"/>
              </a:rPr>
              <a:t>Objectives</a:t>
            </a:r>
            <a:endParaRPr lang="en-US" b="1" dirty="0">
              <a:cs typeface="Arial" pitchFamily="34" charset="0"/>
            </a:endParaRPr>
          </a:p>
          <a:p>
            <a:pPr marL="285750" indent="-285750" eaLnBrk="1" fontAlgn="auto" hangingPunct="1">
              <a:spcBef>
                <a:spcPct val="15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600" dirty="0" smtClean="0">
                <a:cs typeface="Arial" pitchFamily="34" charset="0"/>
              </a:rPr>
              <a:t>Understand </a:t>
            </a:r>
            <a:r>
              <a:rPr lang="en-US" sz="1600" dirty="0">
                <a:cs typeface="Arial" pitchFamily="34" charset="0"/>
              </a:rPr>
              <a:t>the dominant ice growth processes </a:t>
            </a:r>
            <a:r>
              <a:rPr lang="en-US" sz="1600" dirty="0" smtClean="0">
                <a:cs typeface="Arial" pitchFamily="34" charset="0"/>
              </a:rPr>
              <a:t>in </a:t>
            </a:r>
            <a:r>
              <a:rPr lang="en-US" sz="1600" dirty="0">
                <a:cs typeface="Arial" pitchFamily="34" charset="0"/>
              </a:rPr>
              <a:t>two mixed-phase cloud </a:t>
            </a:r>
            <a:r>
              <a:rPr lang="en-US" sz="1600" dirty="0" smtClean="0">
                <a:cs typeface="Arial" pitchFamily="34" charset="0"/>
              </a:rPr>
              <a:t>systems</a:t>
            </a:r>
            <a:endParaRPr lang="en-US" sz="1600" dirty="0">
              <a:cs typeface="Arial" pitchFamily="34" charset="0"/>
            </a:endParaRPr>
          </a:p>
          <a:p>
            <a:pPr marL="285750" indent="-285750" eaLnBrk="1" fontAlgn="auto" hangingPunct="1">
              <a:spcBef>
                <a:spcPct val="15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600" dirty="0" smtClean="0">
                <a:cs typeface="Arial" pitchFamily="34" charset="0"/>
              </a:rPr>
              <a:t>Quantify </a:t>
            </a:r>
            <a:r>
              <a:rPr lang="en-US" sz="1600" dirty="0">
                <a:cs typeface="Arial" pitchFamily="34" charset="0"/>
              </a:rPr>
              <a:t>the </a:t>
            </a:r>
            <a:r>
              <a:rPr lang="en-US" sz="1600" dirty="0" smtClean="0">
                <a:cs typeface="Arial" pitchFamily="34" charset="0"/>
              </a:rPr>
              <a:t>precipitation response to changes </a:t>
            </a:r>
            <a:r>
              <a:rPr lang="en-US" sz="1600" dirty="0">
                <a:cs typeface="Arial" pitchFamily="34" charset="0"/>
              </a:rPr>
              <a:t>of </a:t>
            </a:r>
            <a:r>
              <a:rPr lang="en-US" sz="1600" dirty="0" smtClean="0">
                <a:cs typeface="Arial" pitchFamily="34" charset="0"/>
              </a:rPr>
              <a:t>cloud condensation nuclei (CCN) and  ice nuclei (IN) over </a:t>
            </a:r>
            <a:r>
              <a:rPr lang="en-US" sz="1600" dirty="0">
                <a:cs typeface="Arial" pitchFamily="34" charset="0"/>
              </a:rPr>
              <a:t>a wide </a:t>
            </a:r>
            <a:r>
              <a:rPr lang="en-US" sz="1600" dirty="0" smtClean="0">
                <a:cs typeface="Arial" pitchFamily="34" charset="0"/>
              </a:rPr>
              <a:t>range</a:t>
            </a:r>
          </a:p>
          <a:p>
            <a:pPr marL="285750" indent="-285750" eaLnBrk="1" fontAlgn="auto" hangingPunct="1">
              <a:spcBef>
                <a:spcPct val="15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600" dirty="0">
                <a:cs typeface="Arial" pitchFamily="34" charset="0"/>
              </a:rPr>
              <a:t>E</a:t>
            </a:r>
            <a:r>
              <a:rPr lang="en-US" sz="1600" dirty="0" smtClean="0">
                <a:cs typeface="Arial" pitchFamily="34" charset="0"/>
              </a:rPr>
              <a:t>xamine </a:t>
            </a:r>
            <a:r>
              <a:rPr lang="en-US" sz="1600" dirty="0">
                <a:cs typeface="Arial" pitchFamily="34" charset="0"/>
              </a:rPr>
              <a:t>CCN and </a:t>
            </a:r>
            <a:r>
              <a:rPr lang="en-US" sz="1600" dirty="0" smtClean="0">
                <a:cs typeface="Arial" pitchFamily="34" charset="0"/>
              </a:rPr>
              <a:t>IN </a:t>
            </a:r>
            <a:r>
              <a:rPr lang="en-US" sz="1600" dirty="0">
                <a:cs typeface="Arial" pitchFamily="34" charset="0"/>
              </a:rPr>
              <a:t>impacts on </a:t>
            </a:r>
            <a:r>
              <a:rPr lang="en-US" sz="1600" dirty="0" err="1" smtClean="0">
                <a:cs typeface="Arial" pitchFamily="34" charset="0"/>
              </a:rPr>
              <a:t>supercooled</a:t>
            </a:r>
            <a:r>
              <a:rPr lang="en-US" sz="1600" dirty="0" smtClean="0">
                <a:cs typeface="Arial" pitchFamily="34" charset="0"/>
              </a:rPr>
              <a:t> water content </a:t>
            </a:r>
            <a:r>
              <a:rPr lang="en-US" sz="1600" dirty="0">
                <a:cs typeface="Arial" pitchFamily="34" charset="0"/>
              </a:rPr>
              <a:t>and cloud </a:t>
            </a:r>
            <a:r>
              <a:rPr lang="en-US" sz="1600" dirty="0" smtClean="0">
                <a:cs typeface="Arial" pitchFamily="34" charset="0"/>
              </a:rPr>
              <a:t>phases</a:t>
            </a:r>
          </a:p>
          <a:p>
            <a:pPr marL="231775" indent="-231775" algn="ctr" eaLnBrk="1" fontAlgn="auto" hangingPunct="1">
              <a:spcBef>
                <a:spcPct val="15000"/>
              </a:spcBef>
              <a:spcAft>
                <a:spcPts val="0"/>
              </a:spcAft>
              <a:defRPr/>
            </a:pPr>
            <a:r>
              <a:rPr lang="en-US" b="1" dirty="0" smtClean="0">
                <a:cs typeface="Arial" pitchFamily="34" charset="0"/>
              </a:rPr>
              <a:t>Approach</a:t>
            </a:r>
            <a:endParaRPr lang="en-US" sz="1600" b="1" dirty="0" smtClean="0">
              <a:cs typeface="Arial" pitchFamily="34" charset="0"/>
            </a:endParaRPr>
          </a:p>
          <a:p>
            <a:pPr marL="285750" indent="-285750" eaLnBrk="1" fontAlgn="auto" hangingPunct="1">
              <a:spcBef>
                <a:spcPct val="15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600" dirty="0" smtClean="0">
                <a:cs typeface="Arial" pitchFamily="34" charset="0"/>
              </a:rPr>
              <a:t>Perform very high</a:t>
            </a:r>
            <a:r>
              <a:rPr lang="en-US" sz="1600" dirty="0">
                <a:cs typeface="Arial" pitchFamily="34" charset="0"/>
              </a:rPr>
              <a:t>-</a:t>
            </a:r>
            <a:r>
              <a:rPr lang="en-US" sz="1600" dirty="0" smtClean="0">
                <a:cs typeface="Arial" pitchFamily="34" charset="0"/>
              </a:rPr>
              <a:t>resolution (0.5 km) simulations constrained by </a:t>
            </a:r>
            <a:r>
              <a:rPr lang="en-US" sz="1600" dirty="0" err="1" smtClean="0">
                <a:cs typeface="Arial" pitchFamily="34" charset="0"/>
              </a:rPr>
              <a:t>CalWater</a:t>
            </a:r>
            <a:r>
              <a:rPr lang="en-US" sz="1600" dirty="0" smtClean="0">
                <a:cs typeface="Arial" pitchFamily="34" charset="0"/>
              </a:rPr>
              <a:t> field </a:t>
            </a:r>
            <a:r>
              <a:rPr lang="en-US" sz="1600" dirty="0">
                <a:cs typeface="Arial" pitchFamily="34" charset="0"/>
              </a:rPr>
              <a:t>measurements of two cloud cases </a:t>
            </a:r>
            <a:r>
              <a:rPr lang="en-US" sz="1600" dirty="0" smtClean="0">
                <a:cs typeface="Arial" pitchFamily="34" charset="0"/>
              </a:rPr>
              <a:t>with contrasting dynamical and </a:t>
            </a:r>
            <a:r>
              <a:rPr lang="en-US" sz="1600" dirty="0" err="1" smtClean="0">
                <a:cs typeface="Arial" pitchFamily="34" charset="0"/>
              </a:rPr>
              <a:t>thermodynamical</a:t>
            </a:r>
            <a:r>
              <a:rPr lang="en-US" sz="1600" dirty="0" smtClean="0">
                <a:cs typeface="Arial" pitchFamily="34" charset="0"/>
              </a:rPr>
              <a:t> conditions </a:t>
            </a:r>
            <a:endParaRPr lang="en-US" sz="1600" dirty="0">
              <a:cs typeface="Arial" pitchFamily="34" charset="0"/>
            </a:endParaRPr>
          </a:p>
          <a:p>
            <a:pPr marL="285750" indent="-285750" eaLnBrk="1" fontAlgn="auto" hangingPunct="1">
              <a:spcBef>
                <a:spcPct val="15000"/>
              </a:spcBef>
              <a:spcAft>
                <a:spcPts val="0"/>
              </a:spcAft>
              <a:buFont typeface="Arial" pitchFamily="34" charset="0"/>
              <a:buChar char="●"/>
              <a:defRPr/>
            </a:pPr>
            <a:r>
              <a:rPr lang="en-US" sz="1600" dirty="0" smtClean="0">
                <a:cs typeface="Arial" pitchFamily="34" charset="0"/>
              </a:rPr>
              <a:t>Vary </a:t>
            </a:r>
            <a:r>
              <a:rPr lang="en-US" sz="1600" dirty="0" smtClean="0"/>
              <a:t>the concentrations of CCN </a:t>
            </a:r>
            <a:r>
              <a:rPr lang="en-US" sz="1600" dirty="0"/>
              <a:t>and </a:t>
            </a:r>
            <a:r>
              <a:rPr lang="en-US" sz="1600" dirty="0" smtClean="0"/>
              <a:t>IN </a:t>
            </a:r>
            <a:r>
              <a:rPr lang="en-US" sz="1600" dirty="0"/>
              <a:t>over a wide range from extremely low to extremely high concentrations </a:t>
            </a:r>
            <a:endParaRPr lang="en-US" sz="1600" dirty="0">
              <a:cs typeface="Arial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112713"/>
            <a:ext cx="89916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2200" b="1" dirty="0">
                <a:cs typeface="Arial" charset="0"/>
              </a:rPr>
              <a:t>Effects of Cloud Condensation Nuclei and Ice Nucleating Particles on Precipitation </a:t>
            </a:r>
            <a:r>
              <a:rPr lang="en-US" altLang="en-US" sz="2200" b="1" dirty="0" smtClean="0">
                <a:cs typeface="Arial" charset="0"/>
              </a:rPr>
              <a:t>and </a:t>
            </a:r>
            <a:r>
              <a:rPr lang="en-US" altLang="en-US" sz="2200" b="1" dirty="0" err="1">
                <a:cs typeface="Arial" charset="0"/>
              </a:rPr>
              <a:t>Supercooled</a:t>
            </a:r>
            <a:r>
              <a:rPr lang="en-US" altLang="en-US" sz="2200" b="1" dirty="0">
                <a:cs typeface="Arial" charset="0"/>
              </a:rPr>
              <a:t> Liquid in Mixed-phase Orographic Clouds 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52400" y="6400800"/>
            <a:ext cx="8915400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cs typeface="Arial" charset="0"/>
              </a:rPr>
              <a:t>Fan J, LR Leung, </a:t>
            </a:r>
            <a:r>
              <a:rPr lang="en-US" altLang="en-US" sz="1000" dirty="0" smtClean="0">
                <a:cs typeface="Arial" charset="0"/>
              </a:rPr>
              <a:t>D Rosenfeld, PJ </a:t>
            </a:r>
            <a:r>
              <a:rPr lang="en-US" altLang="en-US" sz="1000" dirty="0" err="1" smtClean="0">
                <a:cs typeface="Arial" charset="0"/>
              </a:rPr>
              <a:t>DeMott</a:t>
            </a:r>
            <a:r>
              <a:rPr lang="en-US" altLang="en-US" sz="1000" dirty="0">
                <a:cs typeface="Arial" charset="0"/>
              </a:rPr>
              <a:t>. </a:t>
            </a:r>
            <a:r>
              <a:rPr lang="en-US" altLang="en-US" sz="1000" dirty="0" smtClean="0">
                <a:cs typeface="Arial" charset="0"/>
              </a:rPr>
              <a:t> 2017. “Effects of Cloud Condensation Nuclei and Ice Nucleating Particles on Precipitation Processes and Supercooled Liquid in Mixed-phase Orographic Clouds.” </a:t>
            </a:r>
            <a:r>
              <a:rPr lang="en-US" altLang="en-US" sz="1000" i="1" dirty="0">
                <a:cs typeface="Arial" charset="0"/>
              </a:rPr>
              <a:t>Atmospheric Chemistry and </a:t>
            </a:r>
            <a:r>
              <a:rPr lang="en-US" altLang="en-US" sz="1000" i="1" dirty="0" smtClean="0">
                <a:cs typeface="Arial" charset="0"/>
              </a:rPr>
              <a:t>Physics </a:t>
            </a:r>
            <a:r>
              <a:rPr lang="en-US" altLang="en-US" sz="1000" dirty="0" smtClean="0">
                <a:cs typeface="Arial" charset="0"/>
              </a:rPr>
              <a:t>17:1017-1035. </a:t>
            </a:r>
            <a:r>
              <a:rPr lang="fr-FR" altLang="en-US" sz="1000" dirty="0" smtClean="0">
                <a:cs typeface="Arial" charset="0"/>
              </a:rPr>
              <a:t>DOI:10.5194/acp-2016-77. </a:t>
            </a:r>
            <a:endParaRPr lang="en-US" altLang="en-US" sz="1000" dirty="0">
              <a:latin typeface="Arial" charset="0"/>
              <a:cs typeface="Arial" charset="0"/>
            </a:endParaRPr>
          </a:p>
        </p:txBody>
      </p:sp>
      <p:sp>
        <p:nvSpPr>
          <p:cNvPr id="3078" name="Rectangle 2"/>
          <p:cNvSpPr>
            <a:spLocks noChangeArrowheads="1"/>
          </p:cNvSpPr>
          <p:nvPr/>
        </p:nvSpPr>
        <p:spPr bwMode="auto">
          <a:xfrm>
            <a:off x="3886200" y="4572000"/>
            <a:ext cx="52578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b="1" dirty="0"/>
              <a:t>Impact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 smtClean="0"/>
              <a:t>Discover a new mechanism for how anthropogenic </a:t>
            </a:r>
            <a:r>
              <a:rPr lang="en-US" altLang="en-US" sz="1600" dirty="0"/>
              <a:t>aerosols </a:t>
            </a:r>
            <a:r>
              <a:rPr lang="en-US" altLang="en-US" sz="1600" dirty="0" smtClean="0"/>
              <a:t>(CCN) can invigorate orographic mixed-phase clouds and dramatically increase snow precipitation.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sz="1600" dirty="0" smtClean="0">
                <a:latin typeface="+mn-lt"/>
                <a:cs typeface="Times New Roman"/>
              </a:rPr>
              <a:t>Significant </a:t>
            </a:r>
            <a:r>
              <a:rPr lang="en-US" sz="1600" dirty="0">
                <a:latin typeface="+mn-lt"/>
                <a:cs typeface="Times New Roman"/>
              </a:rPr>
              <a:t>implications </a:t>
            </a:r>
            <a:r>
              <a:rPr lang="en-US" sz="1600" dirty="0" smtClean="0">
                <a:latin typeface="+mn-lt"/>
                <a:cs typeface="Times New Roman"/>
              </a:rPr>
              <a:t>for </a:t>
            </a:r>
            <a:r>
              <a:rPr lang="en-US" sz="1600" dirty="0">
                <a:latin typeface="+mn-lt"/>
                <a:cs typeface="Times New Roman"/>
              </a:rPr>
              <a:t>orographic precipitation </a:t>
            </a:r>
            <a:r>
              <a:rPr lang="en-US" sz="1600" dirty="0" smtClean="0">
                <a:latin typeface="+mn-lt"/>
                <a:cs typeface="Times New Roman"/>
              </a:rPr>
              <a:t>in </a:t>
            </a:r>
            <a:r>
              <a:rPr lang="en-US" sz="1600" dirty="0">
                <a:latin typeface="+mn-lt"/>
                <a:cs typeface="Times New Roman"/>
              </a:rPr>
              <a:t>very polluted regions </a:t>
            </a:r>
            <a:r>
              <a:rPr lang="en-US" sz="1600" dirty="0" smtClean="0">
                <a:latin typeface="+mn-lt"/>
                <a:cs typeface="Times New Roman"/>
              </a:rPr>
              <a:t>such as </a:t>
            </a:r>
            <a:r>
              <a:rPr lang="en-US" sz="1600" dirty="0">
                <a:latin typeface="+mn-lt"/>
                <a:cs typeface="Times New Roman"/>
              </a:rPr>
              <a:t>China and </a:t>
            </a:r>
            <a:r>
              <a:rPr lang="en-US" sz="1600" dirty="0" smtClean="0">
                <a:latin typeface="+mn-lt"/>
                <a:cs typeface="Times New Roman"/>
              </a:rPr>
              <a:t>India</a:t>
            </a:r>
            <a:endParaRPr lang="en-US" altLang="en-US" sz="1600" dirty="0"/>
          </a:p>
        </p:txBody>
      </p:sp>
      <p:pic>
        <p:nvPicPr>
          <p:cNvPr id="3332" name="Picture 33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973851"/>
            <a:ext cx="3353226" cy="3480802"/>
          </a:xfrm>
          <a:prstGeom prst="rect">
            <a:avLst/>
          </a:prstGeom>
        </p:spPr>
      </p:pic>
      <p:sp>
        <p:nvSpPr>
          <p:cNvPr id="3080" name="TextBox 3"/>
          <p:cNvSpPr txBox="1">
            <a:spLocks noChangeArrowheads="1"/>
          </p:cNvSpPr>
          <p:nvPr/>
        </p:nvSpPr>
        <p:spPr bwMode="auto">
          <a:xfrm>
            <a:off x="7315200" y="1295400"/>
            <a:ext cx="16764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en-US" sz="1200" b="1" dirty="0" smtClean="0">
                <a:solidFill>
                  <a:srgbClr val="0000FF"/>
                </a:solidFill>
              </a:rPr>
              <a:t>Higher CCN concentrations produce  more shallow clouds </a:t>
            </a:r>
            <a:r>
              <a:rPr lang="en-US" sz="1200" b="1" dirty="0">
                <a:solidFill>
                  <a:srgbClr val="0000FF"/>
                </a:solidFill>
              </a:rPr>
              <a:t>in the Central </a:t>
            </a:r>
            <a:r>
              <a:rPr lang="en-US" sz="1200" b="1" dirty="0" smtClean="0">
                <a:solidFill>
                  <a:srgbClr val="0000FF"/>
                </a:solidFill>
              </a:rPr>
              <a:t>Valley/foothill. The larger latent heat release changes local </a:t>
            </a:r>
            <a:r>
              <a:rPr lang="en-US" sz="1200" b="1" dirty="0">
                <a:solidFill>
                  <a:srgbClr val="0000FF"/>
                </a:solidFill>
              </a:rPr>
              <a:t>circulation </a:t>
            </a:r>
            <a:r>
              <a:rPr lang="en-US" sz="1200" b="1" dirty="0" smtClean="0">
                <a:solidFill>
                  <a:srgbClr val="0000FF"/>
                </a:solidFill>
              </a:rPr>
              <a:t>and </a:t>
            </a:r>
            <a:r>
              <a:rPr lang="en-US" altLang="en-US" sz="1200" b="1" dirty="0" smtClean="0">
                <a:solidFill>
                  <a:srgbClr val="0000FF"/>
                </a:solidFill>
              </a:rPr>
              <a:t>strengthens </a:t>
            </a:r>
            <a:r>
              <a:rPr lang="en-US" altLang="en-US" sz="1200" b="1" dirty="0">
                <a:solidFill>
                  <a:srgbClr val="0000FF"/>
                </a:solidFill>
              </a:rPr>
              <a:t>the </a:t>
            </a:r>
            <a:r>
              <a:rPr lang="en-US" altLang="en-US" sz="1200" b="1" dirty="0" smtClean="0">
                <a:solidFill>
                  <a:srgbClr val="0000FF"/>
                </a:solidFill>
              </a:rPr>
              <a:t>transport </a:t>
            </a:r>
            <a:r>
              <a:rPr lang="en-US" altLang="en-US" sz="1200" b="1" dirty="0">
                <a:solidFill>
                  <a:srgbClr val="0000FF"/>
                </a:solidFill>
              </a:rPr>
              <a:t>of moisture to the windward slope, invigorating mixed-phase clouds over the </a:t>
            </a:r>
            <a:r>
              <a:rPr lang="en-US" altLang="en-US" sz="1200" b="1" dirty="0" smtClean="0">
                <a:solidFill>
                  <a:srgbClr val="0000FF"/>
                </a:solidFill>
              </a:rPr>
              <a:t>mountains</a:t>
            </a:r>
            <a:r>
              <a:rPr lang="en-US" altLang="en-US" sz="1200" b="1" dirty="0">
                <a:solidFill>
                  <a:srgbClr val="0000FF"/>
                </a:solidFill>
              </a:rPr>
              <a:t> </a:t>
            </a:r>
            <a:r>
              <a:rPr lang="en-US" altLang="en-US" sz="1200" b="1" dirty="0" smtClean="0">
                <a:solidFill>
                  <a:srgbClr val="0000FF"/>
                </a:solidFill>
              </a:rPr>
              <a:t>to produce larger amounts </a:t>
            </a:r>
            <a:r>
              <a:rPr lang="en-US" altLang="en-US" sz="1200" b="1" dirty="0">
                <a:solidFill>
                  <a:srgbClr val="0000FF"/>
                </a:solidFill>
              </a:rPr>
              <a:t>of snow precipitation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771696FA5A06D744BBBD3E3B24BA9988" ma:contentTypeVersion="2" ma:contentTypeDescription="Microsoft Office PowerPoint Slide" ma:contentTypeScope="" ma:versionID="bc6d35e80b6a4f2eb6d00e4acc6a74ba">
  <xsd:schema xmlns:xsd="http://www.w3.org/2001/XMLSchema" xmlns:xs="http://www.w3.org/2001/XMLSchema" xmlns:p="http://schemas.microsoft.com/office/2006/metadata/properties" xmlns:ns1="995CFCD5-7CDB-4A7B-9C33-0B2F1F6C099F" xmlns:ns3="995cfcd5-7cdb-4a7b-9c33-0b2f1f6c099f" xmlns:ns4="079988f7-7e0b-41ae-9b68-c2e871ce6e22" targetNamespace="http://schemas.microsoft.com/office/2006/metadata/properties" ma:root="true" ma:fieldsID="70adc3c40de394a4bf093613201697d3" ns1:_="" ns3:_="" ns4:_="">
    <xsd:import namespace="995CFCD5-7CDB-4A7B-9C33-0B2F1F6C099F"/>
    <xsd:import namespace="995cfcd5-7cdb-4a7b-9c33-0b2f1f6c099f"/>
    <xsd:import namespace="079988f7-7e0b-41ae-9b68-c2e871ce6e22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Highlight" minOccurs="0"/>
                <xsd:element ref="ns1:SlideDescription" minOccurs="0"/>
                <xsd:element ref="ns1:Presentation" minOccurs="0"/>
                <xsd:element ref="ns4:_dlc_DocId" minOccurs="0"/>
                <xsd:element ref="ns4:_dlc_DocIdUrl" minOccurs="0"/>
                <xsd:element ref="ns4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5CFCD5-7CDB-4A7B-9C33-0B2F1F6C099F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  <xsd:element name="SlideDescription" ma:index="11" nillable="true" ma:displayName="Description" ma:internalName="SlideDescription">
      <xsd:simpleType>
        <xsd:restriction base="dms:Text"/>
      </xsd:simpleType>
    </xsd:element>
    <xsd:element name="Presentation" ma:index="14" nillable="true" ma:displayName="Presentation" ma:internalName="Presenta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5cfcd5-7cdb-4a7b-9c33-0b2f1f6c099f" elementFormDefault="qualified">
    <xsd:import namespace="http://schemas.microsoft.com/office/2006/documentManagement/types"/>
    <xsd:import namespace="http://schemas.microsoft.com/office/infopath/2007/PartnerControls"/>
    <xsd:element name="Highlight" ma:index="5" nillable="true" ma:displayName="Highlight" ma:description="Highlight Link" ma:format="Hyperlink" ma:internalName="Highlight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988f7-7e0b-41ae-9b68-c2e871ce6e22" elementFormDefault="qualified">
    <xsd:import namespace="http://schemas.microsoft.com/office/2006/documentManagement/types"/>
    <xsd:import namespace="http://schemas.microsoft.com/office/infopath/2007/PartnerControls"/>
    <xsd:element name="_dlc_DocId" ma:index="15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6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7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10F26B14-5464-464C-9795-26F41342DE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5CFCD5-7CDB-4A7B-9C33-0B2F1F6C099F"/>
    <ds:schemaRef ds:uri="995cfcd5-7cdb-4a7b-9c33-0b2f1f6c099f"/>
    <ds:schemaRef ds:uri="079988f7-7e0b-41ae-9b68-c2e871ce6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043FC23-6DCB-4F84-ACDE-451577798BC7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E6DE0855-FF67-4B00-BD15-49EB6558F712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10193</TotalTime>
  <Words>235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Fan-slide-Aerosol impacts on California winter clouds-ACPJan2014</dc:title>
  <dc:creator>JOvink</dc:creator>
  <cp:lastModifiedBy>JOvink</cp:lastModifiedBy>
  <cp:revision>30</cp:revision>
  <cp:lastPrinted>2017-01-06T18:41:51Z</cp:lastPrinted>
  <dcterms:created xsi:type="dcterms:W3CDTF">2012-10-05T18:57:41Z</dcterms:created>
  <dcterms:modified xsi:type="dcterms:W3CDTF">2017-02-15T01:24:47Z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EP6D6TSR2XSE-14-215</vt:lpwstr>
  </property>
  <property fmtid="{D5CDD505-2E9C-101B-9397-08002B2CF9AE}" pid="3" name="_dlc_DocIdItemGuid">
    <vt:lpwstr>abf3f2a7-5fea-4bca-ba05-4f71a864e7aa</vt:lpwstr>
  </property>
  <property fmtid="{D5CDD505-2E9C-101B-9397-08002B2CF9AE}" pid="4" name="_dlc_DocIdUrl">
    <vt:lpwstr>https://collaborate.pnl.gov/projects/asgc/research_highlights/_layouts/DocIdRedir.aspx?ID=EP6D6TSR2XSE-14-215, EP6D6TSR2XSE-14-215</vt:lpwstr>
  </property>
  <property fmtid="{D5CDD505-2E9C-101B-9397-08002B2CF9AE}" pid="5" name="Highlight">
    <vt:lpwstr>, </vt:lpwstr>
  </property>
  <property fmtid="{D5CDD505-2E9C-101B-9397-08002B2CF9AE}" pid="6" name="ContentTypeId">
    <vt:lpwstr>0x010100A22E315B1F3C42B49A0E90D2F9AB5AB100771696FA5A06D744BBBD3E3B24BA9988</vt:lpwstr>
  </property>
  <property fmtid="{D5CDD505-2E9C-101B-9397-08002B2CF9AE}" pid="7" name="ContentType">
    <vt:lpwstr>Slide</vt:lpwstr>
  </property>
  <property fmtid="{D5CDD505-2E9C-101B-9397-08002B2CF9AE}" pid="8" name="Presentation">
    <vt:lpwstr>Fan-slide-Aerosol impacts on California winter clouds-ACPJan2014</vt:lpwstr>
  </property>
  <property fmtid="{D5CDD505-2E9C-101B-9397-08002B2CF9AE}" pid="9" name="SlideDescription">
    <vt:lpwstr/>
  </property>
</Properties>
</file>