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94"/>
  </p:normalViewPr>
  <p:slideViewPr>
    <p:cSldViewPr snapToGrid="0" snapToObjects="1">
      <p:cViewPr varScale="1">
        <p:scale>
          <a:sx n="116" d="100"/>
          <a:sy n="116" d="100"/>
        </p:scale>
        <p:origin x="4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3004A-B692-4540-807F-C704E959F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7D466A-A510-0643-9211-FAD8ABFC9D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97B77-FC22-6243-9F18-7CD24E03A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4905A-74C0-9446-9C37-4190164B9993}" type="datetimeFigureOut">
              <a:rPr lang="en-US" smtClean="0"/>
              <a:t>6/8/20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4C68ED-1DF2-4444-9182-8E9CEB673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43AA2-E436-354F-99F3-5B2565787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38E0C-48E1-CD4B-9BC6-EDBCA383A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756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4E524-2D2F-6846-A7C4-5511389A7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00794F-38C1-7E44-A478-DAD22CACE3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7D63CF-80D2-1844-BF48-D42CA85B8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4905A-74C0-9446-9C37-4190164B9993}" type="datetimeFigureOut">
              <a:rPr lang="en-US" smtClean="0"/>
              <a:t>6/8/20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1F793-1677-2B48-BEA2-0932E1506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2B953-4410-AE4F-B1EA-BE76C74CF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38E0C-48E1-CD4B-9BC6-EDBCA383A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970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CB15F3-F337-DC42-B488-BC7580AF0B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1D6561-7E73-BC4D-99B0-F342E4027B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1504D4-67DC-AA41-81B9-CF1C9C490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4905A-74C0-9446-9C37-4190164B9993}" type="datetimeFigureOut">
              <a:rPr lang="en-US" smtClean="0"/>
              <a:t>6/8/20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55480-2120-1641-ADDB-60F2F7A98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1B34E-A404-EC4B-92BD-A35C93347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38E0C-48E1-CD4B-9BC6-EDBCA383A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565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E38AF-EFEC-6748-B3D4-5E9885AB6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567D7-FBC5-D645-A4E3-2A3FC02DC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4D8A2-32F3-674B-98D8-7095D46D7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4905A-74C0-9446-9C37-4190164B9993}" type="datetimeFigureOut">
              <a:rPr lang="en-US" smtClean="0"/>
              <a:t>6/8/20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D750E8-0614-2340-AB00-12A01F4FC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D5FD1B-623A-4245-B5E5-4BCAD49E4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38E0C-48E1-CD4B-9BC6-EDBCA383A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09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4F381-E47D-0342-80DF-2C3FAFC72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3BE2E7-0F27-F646-B320-2DE5CC6F02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9D940C-0417-C34B-A20C-6BC6EEDEC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4905A-74C0-9446-9C37-4190164B9993}" type="datetimeFigureOut">
              <a:rPr lang="en-US" smtClean="0"/>
              <a:t>6/8/20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9F11EB-80D7-CB46-87CB-BF572F1B2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8E559E-C4EA-9549-B56F-7730602B9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38E0C-48E1-CD4B-9BC6-EDBCA383A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285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6DF9D-1F7C-F54E-9038-BCB3C6D72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BB912-3887-3947-8A41-8D88644B62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D93D72-A42D-7540-B7A7-2AE333CB25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610357-28B5-1942-A58F-E90E86D72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4905A-74C0-9446-9C37-4190164B9993}" type="datetimeFigureOut">
              <a:rPr lang="en-US" smtClean="0"/>
              <a:t>6/8/20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A7C329-6879-734B-B612-F16D53356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7ABAB9-02C8-034D-9F64-AA24A8643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38E0C-48E1-CD4B-9BC6-EDBCA383A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71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608DE-5368-094A-A20B-974ACE04C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28049D-6210-9543-9F94-5981C8EA7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0EA7BC-A6D6-F44C-90FD-2928186D14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16AA3C-E588-8642-85CC-579221960B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4472BB-B7B1-6446-B049-531BE32941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C72093-A18D-BB47-95A0-1B5D48734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4905A-74C0-9446-9C37-4190164B9993}" type="datetimeFigureOut">
              <a:rPr lang="en-US" smtClean="0"/>
              <a:t>6/8/20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943E08-ECC2-4748-B871-35D62188C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163938-5A08-2446-91D5-00DF75C2F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38E0C-48E1-CD4B-9BC6-EDBCA383A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7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64725-49E4-F748-8735-282E72AAE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B7FE0C-8866-F94F-A64C-DB9C3CDC6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4905A-74C0-9446-9C37-4190164B9993}" type="datetimeFigureOut">
              <a:rPr lang="en-US" smtClean="0"/>
              <a:t>6/8/20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73A2EF-20A8-6F41-BA50-09D57AAC9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5BCB93-09F4-C649-8BCC-C828FA73C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38E0C-48E1-CD4B-9BC6-EDBCA383A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628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153333-7AF7-B942-9EF0-52EA71F27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4905A-74C0-9446-9C37-4190164B9993}" type="datetimeFigureOut">
              <a:rPr lang="en-US" smtClean="0"/>
              <a:t>6/8/20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D1C5EA-E423-4241-8FC6-67FDE83D3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39AA96-51A0-E14D-88AE-28B7A4641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38E0C-48E1-CD4B-9BC6-EDBCA383A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19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209E0-62BE-2749-ADA0-98D179B2D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C1944-BEE4-E24D-BADB-A36ECB507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57604F-B58C-5544-A75D-F3B2F79211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367A0F-6021-DE47-9780-CDD5A0C1A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4905A-74C0-9446-9C37-4190164B9993}" type="datetimeFigureOut">
              <a:rPr lang="en-US" smtClean="0"/>
              <a:t>6/8/20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A10809-8377-9A43-A97E-587E3D783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3A9E6F-4763-B94A-B476-CA2DB9624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38E0C-48E1-CD4B-9BC6-EDBCA383A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542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08F88-3FEB-6347-AED4-CE85BC7E5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1F0BA2-359D-0A48-BE4A-7F4B41E903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5201DB-B178-7C44-9AB0-1D40BCC864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189B88-1892-594F-8E11-2DB8FA030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4905A-74C0-9446-9C37-4190164B9993}" type="datetimeFigureOut">
              <a:rPr lang="en-US" smtClean="0"/>
              <a:t>6/8/20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AE3A96-372F-3841-9F4E-0E0099FEC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EF74FE-B58C-9E44-84C9-B26A01AFF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38E0C-48E1-CD4B-9BC6-EDBCA383A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6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ADF4D8-6042-474F-864B-97C4AFBD3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81CEC7-2FB6-9848-A51C-579D86FC38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385675-CCB6-AB44-AAC4-622952A3BB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4905A-74C0-9446-9C37-4190164B9993}" type="datetimeFigureOut">
              <a:rPr lang="en-US" smtClean="0"/>
              <a:t>6/8/20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57A2D-6BA8-B844-96EB-F469DA6230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01DD6-0B65-F548-B6B2-A853D1860E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38E0C-48E1-CD4B-9BC6-EDBCA383A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4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C124C9A-79A5-D640-AF88-A3ADA8F004D7}"/>
              </a:ext>
            </a:extLst>
          </p:cNvPr>
          <p:cNvSpPr txBox="1"/>
          <p:nvPr/>
        </p:nvSpPr>
        <p:spPr>
          <a:xfrm>
            <a:off x="63440" y="167689"/>
            <a:ext cx="1206512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Strong remote control of future equatorial warming by off-equatorial forcing</a:t>
            </a:r>
          </a:p>
          <a:p>
            <a:r>
              <a:rPr lang="en-US" sz="1400" dirty="0"/>
              <a:t>Malte F Stuecker, Axel </a:t>
            </a:r>
            <a:r>
              <a:rPr lang="en-US" sz="1400" dirty="0" err="1"/>
              <a:t>Timmermann</a:t>
            </a:r>
            <a:r>
              <a:rPr lang="en-US" sz="1400" dirty="0"/>
              <a:t>, </a:t>
            </a:r>
            <a:r>
              <a:rPr lang="en-US" sz="1400" b="1" dirty="0"/>
              <a:t>Fei-Fei </a:t>
            </a:r>
            <a:r>
              <a:rPr lang="en-US" sz="1400" b="1" dirty="0" err="1"/>
              <a:t>Jin</a:t>
            </a:r>
            <a:r>
              <a:rPr lang="en-US" sz="1400" dirty="0"/>
              <a:t>, Cristian </a:t>
            </a:r>
            <a:r>
              <a:rPr lang="en-US" sz="1400" dirty="0" err="1"/>
              <a:t>Proistosescu</a:t>
            </a:r>
            <a:r>
              <a:rPr lang="en-US" sz="1400" dirty="0"/>
              <a:t>, Sarah M Kang, </a:t>
            </a:r>
            <a:r>
              <a:rPr lang="en-US" sz="1400" dirty="0" err="1"/>
              <a:t>Doyeon</a:t>
            </a:r>
            <a:r>
              <a:rPr lang="en-US" sz="1400" dirty="0"/>
              <a:t> Kim, Kyung-Sook Yun, </a:t>
            </a:r>
            <a:r>
              <a:rPr lang="en-US" sz="1400" dirty="0" err="1"/>
              <a:t>Eui</a:t>
            </a:r>
            <a:r>
              <a:rPr lang="en-US" sz="1400" dirty="0"/>
              <a:t>-Seok Chung, Jung-</a:t>
            </a:r>
            <a:r>
              <a:rPr lang="en-US" sz="1400" dirty="0" err="1"/>
              <a:t>Eun</a:t>
            </a:r>
            <a:r>
              <a:rPr lang="en-US" sz="1400" dirty="0"/>
              <a:t> Chu, Cecilia M </a:t>
            </a:r>
            <a:r>
              <a:rPr lang="en-US" sz="1400" dirty="0" err="1"/>
              <a:t>Bitz</a:t>
            </a:r>
            <a:r>
              <a:rPr lang="en-US" sz="1400" dirty="0"/>
              <a:t>, Kyle C </a:t>
            </a:r>
            <a:r>
              <a:rPr lang="en-US" sz="1400" dirty="0" err="1"/>
              <a:t>Armour</a:t>
            </a:r>
            <a:r>
              <a:rPr lang="en-US" sz="1400" dirty="0"/>
              <a:t>, </a:t>
            </a:r>
            <a:r>
              <a:rPr lang="en-US" sz="1400" dirty="0" err="1"/>
              <a:t>Michiya</a:t>
            </a:r>
            <a:r>
              <a:rPr lang="en-US" sz="1400" dirty="0"/>
              <a:t> Hayashi, Nature Climate Change, 1-6, https://</a:t>
            </a:r>
            <a:r>
              <a:rPr lang="en-US" sz="1400" dirty="0" err="1"/>
              <a:t>www.nature.com</a:t>
            </a:r>
            <a:r>
              <a:rPr lang="en-US" sz="1400" dirty="0"/>
              <a:t>/articles/s41558-019-0667-6</a:t>
            </a:r>
            <a:endParaRPr lang="en-US" sz="1400" u="sng" dirty="0"/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DD8E89C-8017-E545-8990-66150241C46E}"/>
              </a:ext>
            </a:extLst>
          </p:cNvPr>
          <p:cNvSpPr txBox="1"/>
          <p:nvPr/>
        </p:nvSpPr>
        <p:spPr>
          <a:xfrm>
            <a:off x="63440" y="1266940"/>
            <a:ext cx="5526647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b="1" dirty="0">
                <a:latin typeface="Arial"/>
                <a:cs typeface="Arial"/>
              </a:rPr>
              <a:t>Science</a:t>
            </a:r>
          </a:p>
          <a:p>
            <a:pPr algn="just"/>
            <a:endParaRPr lang="en-US" sz="1400" dirty="0">
              <a:latin typeface="Arial"/>
              <a:cs typeface="Arial"/>
            </a:endParaRPr>
          </a:p>
          <a:p>
            <a:pPr algn="just"/>
            <a:r>
              <a:rPr lang="en-US" sz="1400" dirty="0">
                <a:latin typeface="Arial"/>
                <a:cs typeface="Arial"/>
              </a:rPr>
              <a:t>The tropical climate response to greenhouse gas forcing is spatially non-uniform. While most models simulate an enhanced warming on the equator, the physical mechanisms responsible for it remain debated. Here, we developed a new theory to explain this tropical warming pattern using a hierarchy of idealized climate model experiments. We found that off-equatorial radiative forcing is responsible for most of the equatorial warming due to a coupled feedback that involves the Hadley circulation, oceanic subtropical cells, and clouds.</a:t>
            </a:r>
          </a:p>
          <a:p>
            <a:pPr algn="just"/>
            <a:endParaRPr lang="en-US" sz="1400" dirty="0">
              <a:latin typeface="Arial"/>
              <a:cs typeface="Arial"/>
            </a:endParaRPr>
          </a:p>
          <a:p>
            <a:pPr algn="just"/>
            <a:r>
              <a:rPr lang="en-US" sz="1400" b="1" dirty="0">
                <a:latin typeface="Arial"/>
                <a:cs typeface="Arial"/>
              </a:rPr>
              <a:t>Impact</a:t>
            </a:r>
          </a:p>
          <a:p>
            <a:pPr algn="just"/>
            <a:endParaRPr lang="en-US" sz="1400" dirty="0">
              <a:latin typeface="Arial"/>
              <a:cs typeface="Arial"/>
            </a:endParaRPr>
          </a:p>
          <a:p>
            <a:pPr algn="just"/>
            <a:r>
              <a:rPr lang="en-US" sz="1400" dirty="0">
                <a:latin typeface="Arial"/>
                <a:cs typeface="Arial"/>
              </a:rPr>
              <a:t>Our mechanism highlights the role that off-equatorial forcing can play for equatorial warming. For instance,  we expect that a future reduction of aerosols in subtropical and mid-latitude Asia would lead to a pronounced warming near the equator.</a:t>
            </a:r>
          </a:p>
          <a:p>
            <a:pPr algn="just"/>
            <a:endParaRPr lang="en-US" sz="1400" dirty="0">
              <a:latin typeface="Arial"/>
              <a:cs typeface="Arial"/>
            </a:endParaRPr>
          </a:p>
          <a:p>
            <a:pPr algn="just"/>
            <a:r>
              <a:rPr lang="en-US" sz="1400" b="1" dirty="0">
                <a:latin typeface="Arial"/>
                <a:cs typeface="Arial"/>
              </a:rPr>
              <a:t>Summary</a:t>
            </a:r>
          </a:p>
          <a:p>
            <a:pPr algn="just"/>
            <a:r>
              <a:rPr lang="en-US" sz="1400" dirty="0">
                <a:latin typeface="Arial"/>
                <a:cs typeface="Arial"/>
              </a:rPr>
              <a:t>We demonstrated the large role that off-equatorial radiative forcing can play in controlling equatorial warming patterns via a coupled feedback involving both circulation and cloud changes. </a:t>
            </a:r>
          </a:p>
          <a:p>
            <a:pPr algn="just"/>
            <a:endParaRPr lang="en-US" sz="1400" b="1" i="1" dirty="0">
              <a:latin typeface="Arial"/>
              <a:cs typeface="Arial"/>
            </a:endParaRPr>
          </a:p>
          <a:p>
            <a:pPr algn="just"/>
            <a:r>
              <a:rPr lang="en-US" sz="1400" i="1" dirty="0">
                <a:solidFill>
                  <a:srgbClr val="0070C0"/>
                </a:solidFill>
                <a:latin typeface="Times" pitchFamily="2" charset="0"/>
                <a:cs typeface="Arial"/>
              </a:rPr>
              <a:t>		</a:t>
            </a:r>
          </a:p>
          <a:p>
            <a:pPr algn="just"/>
            <a:r>
              <a:rPr lang="en-US" sz="1400" b="1" i="1" dirty="0">
                <a:solidFill>
                  <a:srgbClr val="0070C0"/>
                </a:solidFill>
                <a:latin typeface="Times" pitchFamily="2" charset="0"/>
                <a:cs typeface="Arial"/>
              </a:rPr>
              <a:t>Funded by DOE RGMA Program</a:t>
            </a:r>
          </a:p>
        </p:txBody>
      </p:sp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8DC0EB1E-7561-2546-89CC-01C798B9F1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6769" y="1127100"/>
            <a:ext cx="6555231" cy="4899173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397DE83-A684-6B40-9478-D16A62B24F4E}"/>
              </a:ext>
            </a:extLst>
          </p:cNvPr>
          <p:cNvSpPr/>
          <p:nvPr/>
        </p:nvSpPr>
        <p:spPr>
          <a:xfrm>
            <a:off x="5625849" y="6114409"/>
            <a:ext cx="672879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effectLst/>
                <a:latin typeface="Times" pitchFamily="2" charset="0"/>
              </a:rPr>
              <a:t>Fig1</a:t>
            </a:r>
            <a:r>
              <a:rPr lang="en-US" sz="1400" b="1" dirty="0">
                <a:latin typeface="Times" pitchFamily="2" charset="0"/>
              </a:rPr>
              <a:t>: </a:t>
            </a:r>
            <a:r>
              <a:rPr lang="en-US" sz="1400" dirty="0">
                <a:effectLst/>
                <a:latin typeface="Times" pitchFamily="2" charset="0"/>
              </a:rPr>
              <a:t>S</a:t>
            </a:r>
            <a:r>
              <a:rPr lang="en-US" sz="1400" dirty="0">
                <a:latin typeface="Times" pitchFamily="2" charset="0"/>
              </a:rPr>
              <a:t>chematic summary of the physical processes explaining the differing surface temperature response to equatorial (left) and off-equatorial (right) radiative forcing where v’ is the anomalous zonal-mean meridional wind in the upper and lower troposphere.</a:t>
            </a:r>
            <a:endParaRPr lang="en-US" sz="1200" dirty="0">
              <a:effectLst/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87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272</Words>
  <Application>Microsoft Macintosh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Fei-Fei Jin</dc:creator>
  <cp:lastModifiedBy>Fei-Fei Jin</cp:lastModifiedBy>
  <cp:revision>9</cp:revision>
  <dcterms:created xsi:type="dcterms:W3CDTF">2020-06-05T19:45:40Z</dcterms:created>
  <dcterms:modified xsi:type="dcterms:W3CDTF">2020-06-09T00:20:03Z</dcterms:modified>
</cp:coreProperties>
</file>