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4"/>
  </p:normalViewPr>
  <p:slideViewPr>
    <p:cSldViewPr snapToGrid="0" snapToObjects="1">
      <p:cViewPr varScale="1">
        <p:scale>
          <a:sx n="116" d="100"/>
          <a:sy n="116" d="100"/>
        </p:scale>
        <p:origin x="41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004A-B692-4540-807F-C704E959FF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D466A-A510-0643-9211-FAD8ABFC9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B97B77-FC22-6243-9F18-7CD24E03A4BE}"/>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1D4C68ED-1DF2-4444-9182-8E9CEB673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43AA2-E436-354F-99F3-5B2565787D05}"/>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113075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E524-2D2F-6846-A7C4-5511389A7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0794F-38C1-7E44-A478-DAD22CACE3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D63CF-80D2-1844-BF48-D42CA85B8522}"/>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E051F793-1677-2B48-BEA2-0932E1506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2B953-4410-AE4F-B1EA-BE76C74CFFD9}"/>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419297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B15F3-F337-DC42-B488-BC7580AF0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D6561-7E73-BC4D-99B0-F342E4027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504D4-67DC-AA41-81B9-CF1C9C490195}"/>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DE855480-2120-1641-ADDB-60F2F7A98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1B34E-A404-EC4B-92BD-A35C933470AC}"/>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352056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38AF-EFEC-6748-B3D4-5E9885AB6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567D7-FBC5-D645-A4E3-2A3FC02DC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4D8A2-32F3-674B-98D8-7095D46D76FA}"/>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6AD750E8-0614-2340-AB00-12A01F4FC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5FD1B-623A-4245-B5E5-4BCAD49E4FA3}"/>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323470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F381-E47D-0342-80DF-2C3FAFC72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BE2E7-0F27-F646-B320-2DE5CC6F0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D940C-0417-C34B-A20C-6BC6EEDEC39F}"/>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449F11EB-80D7-CB46-87CB-BF572F1B2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E559E-C4EA-9549-B56F-7730602B9868}"/>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155128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DF9D-1F7C-F54E-9038-BCB3C6D72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BB912-3887-3947-8A41-8D88644B62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93D72-A42D-7540-B7A7-2AE333CB2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10357-28B5-1942-A58F-E90E86D72DA5}"/>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6" name="Footer Placeholder 5">
            <a:extLst>
              <a:ext uri="{FF2B5EF4-FFF2-40B4-BE49-F238E27FC236}">
                <a16:creationId xmlns:a16="http://schemas.microsoft.com/office/drawing/2014/main" id="{5FA7C329-6879-734B-B612-F16D53356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ABAB9-02C8-034D-9F64-AA24A8643794}"/>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56387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08DE-5368-094A-A20B-974ACE04CA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8049D-6210-9543-9F94-5981C8EA7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EA7BC-A6D6-F44C-90FD-2928186D1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16AA3C-E588-8642-85CC-579221960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472BB-B7B1-6446-B049-531BE3294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72093-A18D-BB47-95A0-1B5D4873419A}"/>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8" name="Footer Placeholder 7">
            <a:extLst>
              <a:ext uri="{FF2B5EF4-FFF2-40B4-BE49-F238E27FC236}">
                <a16:creationId xmlns:a16="http://schemas.microsoft.com/office/drawing/2014/main" id="{EA943E08-ECC2-4748-B871-35D62188C6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63938-5A08-2446-91D5-00DF75C2FA25}"/>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80227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4725-49E4-F748-8735-282E72AAE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7FE0C-8866-F94F-A64C-DB9C3CDC6A67}"/>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4" name="Footer Placeholder 3">
            <a:extLst>
              <a:ext uri="{FF2B5EF4-FFF2-40B4-BE49-F238E27FC236}">
                <a16:creationId xmlns:a16="http://schemas.microsoft.com/office/drawing/2014/main" id="{1E73A2EF-20A8-6F41-BA50-09D57AAC93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5BCB93-09F4-C649-8BCC-C828FA73C7A6}"/>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1096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53333-7AF7-B942-9EF0-52EA71F27FF3}"/>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3" name="Footer Placeholder 2">
            <a:extLst>
              <a:ext uri="{FF2B5EF4-FFF2-40B4-BE49-F238E27FC236}">
                <a16:creationId xmlns:a16="http://schemas.microsoft.com/office/drawing/2014/main" id="{5AD1C5EA-E423-4241-8FC6-67FDE83D3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9AA96-51A0-E14D-88AE-28B7A4641D6A}"/>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6531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09E0-62BE-2749-ADA0-98D179B2D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C1944-BEE4-E24D-BADB-A36ECB507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57604F-B58C-5544-A75D-F3B2F7921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67A0F-6021-DE47-9780-CDD5A0C1A1CB}"/>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6" name="Footer Placeholder 5">
            <a:extLst>
              <a:ext uri="{FF2B5EF4-FFF2-40B4-BE49-F238E27FC236}">
                <a16:creationId xmlns:a16="http://schemas.microsoft.com/office/drawing/2014/main" id="{26A10809-8377-9A43-A97E-587E3D783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A9E6F-4763-B94A-B476-CA2DB9624A64}"/>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149054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8F88-3FEB-6347-AED4-CE85BC7E5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F0BA2-359D-0A48-BE4A-7F4B41E90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5201DB-B178-7C44-9AB0-1D40BCC86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89B88-1892-594F-8E11-2DB8FA030881}"/>
              </a:ext>
            </a:extLst>
          </p:cNvPr>
          <p:cNvSpPr>
            <a:spLocks noGrp="1"/>
          </p:cNvSpPr>
          <p:nvPr>
            <p:ph type="dt" sz="half" idx="10"/>
          </p:nvPr>
        </p:nvSpPr>
        <p:spPr/>
        <p:txBody>
          <a:bodyPr/>
          <a:lstStyle/>
          <a:p>
            <a:fld id="{3624905A-74C0-9446-9C37-4190164B9993}" type="datetimeFigureOut">
              <a:rPr lang="en-US" smtClean="0"/>
              <a:t>6/8/20</a:t>
            </a:fld>
            <a:endParaRPr lang="en-US"/>
          </a:p>
        </p:txBody>
      </p:sp>
      <p:sp>
        <p:nvSpPr>
          <p:cNvPr id="6" name="Footer Placeholder 5">
            <a:extLst>
              <a:ext uri="{FF2B5EF4-FFF2-40B4-BE49-F238E27FC236}">
                <a16:creationId xmlns:a16="http://schemas.microsoft.com/office/drawing/2014/main" id="{04AE3A96-372F-3841-9F4E-0E0099FEC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F74FE-B58C-9E44-84C9-B26A01AFF801}"/>
              </a:ext>
            </a:extLst>
          </p:cNvPr>
          <p:cNvSpPr>
            <a:spLocks noGrp="1"/>
          </p:cNvSpPr>
          <p:nvPr>
            <p:ph type="sldNum" sz="quarter" idx="12"/>
          </p:nvPr>
        </p:nvSpPr>
        <p:spPr/>
        <p:txBody>
          <a:bodyPr/>
          <a:lstStyle/>
          <a:p>
            <a:fld id="{E4538E0C-48E1-CD4B-9BC6-EDBCA383A444}" type="slidenum">
              <a:rPr lang="en-US" smtClean="0"/>
              <a:t>‹#›</a:t>
            </a:fld>
            <a:endParaRPr lang="en-US"/>
          </a:p>
        </p:txBody>
      </p:sp>
    </p:spTree>
    <p:extLst>
      <p:ext uri="{BB962C8B-B14F-4D97-AF65-F5344CB8AC3E}">
        <p14:creationId xmlns:p14="http://schemas.microsoft.com/office/powerpoint/2010/main" val="223462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DF4D8-6042-474F-864B-97C4AFBD3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81CEC7-2FB6-9848-A51C-579D86FC3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85675-CCB6-AB44-AAC4-622952A3B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4905A-74C0-9446-9C37-4190164B9993}" type="datetimeFigureOut">
              <a:rPr lang="en-US" smtClean="0"/>
              <a:t>6/8/20</a:t>
            </a:fld>
            <a:endParaRPr lang="en-US"/>
          </a:p>
        </p:txBody>
      </p:sp>
      <p:sp>
        <p:nvSpPr>
          <p:cNvPr id="5" name="Footer Placeholder 4">
            <a:extLst>
              <a:ext uri="{FF2B5EF4-FFF2-40B4-BE49-F238E27FC236}">
                <a16:creationId xmlns:a16="http://schemas.microsoft.com/office/drawing/2014/main" id="{9B457A2D-6BA8-B844-96EB-F469DA623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01DD6-0B65-F548-B6B2-A853D1860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38E0C-48E1-CD4B-9BC6-EDBCA383A444}" type="slidenum">
              <a:rPr lang="en-US" smtClean="0"/>
              <a:t>‹#›</a:t>
            </a:fld>
            <a:endParaRPr lang="en-US"/>
          </a:p>
        </p:txBody>
      </p:sp>
    </p:spTree>
    <p:extLst>
      <p:ext uri="{BB962C8B-B14F-4D97-AF65-F5344CB8AC3E}">
        <p14:creationId xmlns:p14="http://schemas.microsoft.com/office/powerpoint/2010/main" val="389484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75/WAF-D-19-0184.1" TargetMode="External"/><Relationship Id="rId2" Type="http://schemas.openxmlformats.org/officeDocument/2006/relationships/hyperlink" Target="https://doi.org/10.1029/2019GL084196"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29111" y="67938"/>
            <a:ext cx="5718257" cy="2492990"/>
          </a:xfrm>
          <a:prstGeom prst="rect">
            <a:avLst/>
          </a:prstGeom>
          <a:noFill/>
        </p:spPr>
        <p:txBody>
          <a:bodyPr wrap="square" rtlCol="0">
            <a:spAutoFit/>
          </a:bodyPr>
          <a:lstStyle/>
          <a:p>
            <a:r>
              <a:rPr lang="en-US" altLang="zh-CN" sz="1600" b="1" dirty="0"/>
              <a:t>1)</a:t>
            </a:r>
            <a:r>
              <a:rPr lang="zh-CN" altLang="en-US" sz="1600" b="1" dirty="0"/>
              <a:t> </a:t>
            </a:r>
            <a:r>
              <a:rPr lang="en-US" sz="1600" b="1" dirty="0"/>
              <a:t>Improved Predictability of the Indian Ocean Dipole Using Seasonally Modulated ENSO Forcing Forecasts</a:t>
            </a:r>
          </a:p>
          <a:p>
            <a:pPr marL="91440"/>
            <a:r>
              <a:rPr lang="en-US" altLang="zh-CN" sz="1200" dirty="0">
                <a:latin typeface="Times" pitchFamily="2" charset="0"/>
              </a:rPr>
              <a:t>Sen</a:t>
            </a:r>
            <a:r>
              <a:rPr lang="zh-CN" altLang="en-US" sz="1200" dirty="0">
                <a:latin typeface="Times" pitchFamily="2" charset="0"/>
              </a:rPr>
              <a:t> </a:t>
            </a:r>
            <a:r>
              <a:rPr lang="en-US" altLang="zh-CN" sz="1200" dirty="0">
                <a:latin typeface="Times" pitchFamily="2" charset="0"/>
              </a:rPr>
              <a:t>Zhao</a:t>
            </a:r>
            <a:r>
              <a:rPr lang="en-US" sz="1200" dirty="0">
                <a:latin typeface="Times" pitchFamily="2" charset="0"/>
              </a:rPr>
              <a:t>, </a:t>
            </a:r>
            <a:r>
              <a:rPr lang="en-US" sz="1200" b="1" dirty="0">
                <a:latin typeface="Times" pitchFamily="2" charset="0"/>
              </a:rPr>
              <a:t>Fei‐Fei Jin</a:t>
            </a:r>
            <a:r>
              <a:rPr lang="en-US" sz="1200" dirty="0">
                <a:latin typeface="Times" pitchFamily="2" charset="0"/>
              </a:rPr>
              <a:t>, </a:t>
            </a:r>
            <a:r>
              <a:rPr lang="en-US" altLang="zh-CN" sz="1200" dirty="0">
                <a:latin typeface="Times" pitchFamily="2" charset="0"/>
              </a:rPr>
              <a:t>Malte</a:t>
            </a:r>
            <a:r>
              <a:rPr lang="zh-CN" altLang="en-US" sz="1200" dirty="0">
                <a:latin typeface="Times" pitchFamily="2" charset="0"/>
              </a:rPr>
              <a:t> </a:t>
            </a:r>
            <a:r>
              <a:rPr lang="en-US" altLang="zh-CN" sz="1200" dirty="0">
                <a:latin typeface="Times" pitchFamily="2" charset="0"/>
              </a:rPr>
              <a:t>F.</a:t>
            </a:r>
            <a:r>
              <a:rPr lang="zh-CN" altLang="en-US" sz="1200" dirty="0">
                <a:latin typeface="Times" pitchFamily="2" charset="0"/>
              </a:rPr>
              <a:t> </a:t>
            </a:r>
            <a:r>
              <a:rPr lang="en-US" altLang="zh-CN" sz="1200" dirty="0">
                <a:latin typeface="Times" pitchFamily="2" charset="0"/>
              </a:rPr>
              <a:t>Stuecker</a:t>
            </a:r>
            <a:br>
              <a:rPr lang="en-US" sz="1200" dirty="0">
                <a:latin typeface="Times" pitchFamily="2" charset="0"/>
              </a:rPr>
            </a:br>
            <a:r>
              <a:rPr lang="en-US" sz="1200" i="1" dirty="0">
                <a:latin typeface="Times" pitchFamily="2" charset="0"/>
              </a:rPr>
              <a:t>GRL</a:t>
            </a:r>
            <a:r>
              <a:rPr lang="en-US" sz="1200" dirty="0">
                <a:latin typeface="Times" pitchFamily="2" charset="0"/>
              </a:rPr>
              <a:t>, </a:t>
            </a:r>
            <a:r>
              <a:rPr lang="en-US" sz="1400" u="sng" dirty="0">
                <a:latin typeface="Times" pitchFamily="2" charset="0"/>
                <a:hlinkClick r:id="rId2"/>
              </a:rPr>
              <a:t>https://doi.org/10.1029/2019GL084196</a:t>
            </a:r>
            <a:endParaRPr lang="en-US" sz="1400" u="sng" dirty="0">
              <a:latin typeface="Times" pitchFamily="2" charset="0"/>
            </a:endParaRPr>
          </a:p>
          <a:p>
            <a:endParaRPr lang="en-US" sz="1400" u="sng" dirty="0"/>
          </a:p>
          <a:p>
            <a:pPr indent="-228600"/>
            <a:r>
              <a:rPr lang="en-US" altLang="zh-CN" sz="1600" b="1" dirty="0"/>
              <a:t>2)</a:t>
            </a:r>
            <a:r>
              <a:rPr lang="zh-CN" altLang="en-US" sz="1600" b="1" dirty="0"/>
              <a:t> </a:t>
            </a:r>
            <a:r>
              <a:rPr lang="en-US" sz="1600" b="1" dirty="0"/>
              <a:t>Improved Predictability of the Indian Ocean Dipole Using a Stochastic Dynamical Model Compared to the North American </a:t>
            </a:r>
            <a:r>
              <a:rPr lang="en-US" sz="1600" b="1" dirty="0" err="1"/>
              <a:t>Multimodel</a:t>
            </a:r>
            <a:r>
              <a:rPr lang="en-US" sz="1600" b="1" dirty="0"/>
              <a:t> Ensemble Forecast</a:t>
            </a:r>
          </a:p>
          <a:p>
            <a:pPr marL="91440"/>
            <a:r>
              <a:rPr lang="en-US" sz="1200" dirty="0">
                <a:latin typeface="Times" pitchFamily="2" charset="0"/>
              </a:rPr>
              <a:t>Sen Zhao, Malte F. Stuecker, </a:t>
            </a:r>
            <a:r>
              <a:rPr lang="en-US" sz="1200" b="1" dirty="0">
                <a:latin typeface="Times" pitchFamily="2" charset="0"/>
              </a:rPr>
              <a:t>Fei-Fei Jin</a:t>
            </a:r>
            <a:r>
              <a:rPr lang="en-US" sz="1200" dirty="0">
                <a:latin typeface="Times" pitchFamily="2" charset="0"/>
              </a:rPr>
              <a:t>, J</a:t>
            </a:r>
            <a:r>
              <a:rPr lang="en-US" altLang="zh-CN" sz="1200" dirty="0">
                <a:latin typeface="Times" pitchFamily="2" charset="0"/>
              </a:rPr>
              <a:t>.</a:t>
            </a:r>
            <a:r>
              <a:rPr lang="en-US" sz="1200" dirty="0">
                <a:latin typeface="Times" pitchFamily="2" charset="0"/>
              </a:rPr>
              <a:t> Feng, H</a:t>
            </a:r>
            <a:r>
              <a:rPr lang="en-US" altLang="zh-CN" sz="1200" dirty="0">
                <a:latin typeface="Times" pitchFamily="2" charset="0"/>
              </a:rPr>
              <a:t>.</a:t>
            </a:r>
            <a:r>
              <a:rPr lang="en-US" sz="1200" dirty="0">
                <a:latin typeface="Times" pitchFamily="2" charset="0"/>
              </a:rPr>
              <a:t>-L</a:t>
            </a:r>
            <a:r>
              <a:rPr lang="en-US" altLang="zh-CN" sz="1200" dirty="0">
                <a:latin typeface="Times" pitchFamily="2" charset="0"/>
              </a:rPr>
              <a:t>.</a:t>
            </a:r>
            <a:r>
              <a:rPr lang="en-US" sz="1200" dirty="0">
                <a:latin typeface="Times" pitchFamily="2" charset="0"/>
              </a:rPr>
              <a:t> Ren, W</a:t>
            </a:r>
            <a:r>
              <a:rPr lang="en-US" altLang="zh-CN" sz="1200" dirty="0">
                <a:latin typeface="Times" pitchFamily="2" charset="0"/>
              </a:rPr>
              <a:t>.</a:t>
            </a:r>
            <a:r>
              <a:rPr lang="en-US" sz="1200" dirty="0">
                <a:latin typeface="Times" pitchFamily="2" charset="0"/>
              </a:rPr>
              <a:t> Zhang, and J</a:t>
            </a:r>
            <a:r>
              <a:rPr lang="en-US" altLang="zh-CN" sz="1200" dirty="0">
                <a:latin typeface="Times" pitchFamily="2" charset="0"/>
              </a:rPr>
              <a:t>.</a:t>
            </a:r>
            <a:r>
              <a:rPr lang="en-US" sz="1200" dirty="0">
                <a:latin typeface="Times" pitchFamily="2" charset="0"/>
              </a:rPr>
              <a:t> Li</a:t>
            </a:r>
            <a:r>
              <a:rPr lang="en-US" altLang="zh-CN" sz="1200" dirty="0">
                <a:latin typeface="Times" pitchFamily="2" charset="0"/>
              </a:rPr>
              <a:t>,</a:t>
            </a:r>
            <a:r>
              <a:rPr lang="zh-CN" altLang="en-US" sz="1200" dirty="0">
                <a:latin typeface="Times" pitchFamily="2" charset="0"/>
              </a:rPr>
              <a:t> </a:t>
            </a:r>
            <a:br>
              <a:rPr lang="en-US" altLang="zh-CN" sz="1200" dirty="0">
                <a:latin typeface="Times" pitchFamily="2" charset="0"/>
              </a:rPr>
            </a:br>
            <a:r>
              <a:rPr lang="en-US" sz="1200" i="1" dirty="0" err="1">
                <a:latin typeface="Times" pitchFamily="2" charset="0"/>
              </a:rPr>
              <a:t>Wea</a:t>
            </a:r>
            <a:r>
              <a:rPr lang="en-US" sz="1200" i="1" dirty="0">
                <a:latin typeface="Times" pitchFamily="2" charset="0"/>
              </a:rPr>
              <a:t>. Forecasting</a:t>
            </a:r>
            <a:r>
              <a:rPr lang="en-US" sz="1200" dirty="0">
                <a:latin typeface="Times" pitchFamily="2" charset="0"/>
              </a:rPr>
              <a:t>,</a:t>
            </a:r>
            <a:r>
              <a:rPr lang="en-US" sz="1200" u="sng" dirty="0">
                <a:latin typeface="Times" pitchFamily="2" charset="0"/>
                <a:hlinkClick r:id="rId2"/>
              </a:rPr>
              <a:t> </a:t>
            </a:r>
            <a:r>
              <a:rPr lang="en-US" sz="1200" u="sng" dirty="0">
                <a:latin typeface="Times" pitchFamily="2" charset="0"/>
                <a:hlinkClick r:id="rId3"/>
              </a:rPr>
              <a:t>https://doi.org/10.1175/WAF-D-19-0184.1</a:t>
            </a:r>
            <a:endParaRPr lang="en-US" sz="1200" u="sng" dirty="0">
              <a:latin typeface="Times" pitchFamily="2" charset="0"/>
            </a:endParaRPr>
          </a:p>
          <a:p>
            <a:pPr marL="91440"/>
            <a:r>
              <a:rPr lang="en-US" sz="1200" dirty="0">
                <a:latin typeface="Times" pitchFamily="2" charset="0"/>
              </a:rPr>
              <a:t> </a:t>
            </a:r>
            <a:endParaRPr lang="en-US" sz="1200" dirty="0">
              <a:solidFill>
                <a:prstClr val="black"/>
              </a:solidFill>
              <a:latin typeface="Times" pitchFamily="2" charset="0"/>
            </a:endParaRPr>
          </a:p>
        </p:txBody>
      </p:sp>
      <p:pic>
        <p:nvPicPr>
          <p:cNvPr id="11" name="Picture 10">
            <a:extLst>
              <a:ext uri="{FF2B5EF4-FFF2-40B4-BE49-F238E27FC236}">
                <a16:creationId xmlns:a16="http://schemas.microsoft.com/office/drawing/2014/main" id="{CB7D8570-DA7C-D545-A998-BF89C0289AB3}"/>
              </a:ext>
            </a:extLst>
          </p:cNvPr>
          <p:cNvPicPr>
            <a:picLocks noChangeAspect="1"/>
          </p:cNvPicPr>
          <p:nvPr/>
        </p:nvPicPr>
        <p:blipFill>
          <a:blip r:embed="rId4"/>
          <a:stretch>
            <a:fillRect/>
          </a:stretch>
        </p:blipFill>
        <p:spPr>
          <a:xfrm>
            <a:off x="2187471" y="4085714"/>
            <a:ext cx="2615430" cy="457701"/>
          </a:xfrm>
          <a:prstGeom prst="rect">
            <a:avLst/>
          </a:prstGeom>
        </p:spPr>
      </p:pic>
      <p:sp>
        <p:nvSpPr>
          <p:cNvPr id="12" name="TextBox 11">
            <a:extLst>
              <a:ext uri="{FF2B5EF4-FFF2-40B4-BE49-F238E27FC236}">
                <a16:creationId xmlns:a16="http://schemas.microsoft.com/office/drawing/2014/main" id="{ADD8E89C-8017-E545-8990-66150241C46E}"/>
              </a:ext>
            </a:extLst>
          </p:cNvPr>
          <p:cNvSpPr txBox="1"/>
          <p:nvPr/>
        </p:nvSpPr>
        <p:spPr>
          <a:xfrm>
            <a:off x="28698" y="2419758"/>
            <a:ext cx="6328635" cy="1508105"/>
          </a:xfrm>
          <a:prstGeom prst="rect">
            <a:avLst/>
          </a:prstGeom>
          <a:noFill/>
        </p:spPr>
        <p:txBody>
          <a:bodyPr wrap="square" rtlCol="0">
            <a:spAutoFit/>
          </a:bodyPr>
          <a:lstStyle/>
          <a:p>
            <a:pPr algn="just"/>
            <a:r>
              <a:rPr lang="en-US" sz="1400" b="1" i="1" dirty="0">
                <a:latin typeface="Times New Roman" panose="02020603050405020304" pitchFamily="18" charset="0"/>
                <a:cs typeface="Times New Roman" panose="02020603050405020304" pitchFamily="18" charset="0"/>
              </a:rPr>
              <a:t>OBJECTIVE</a:t>
            </a:r>
            <a:r>
              <a:rPr lang="en-US" b="1" i="1" dirty="0">
                <a:latin typeface="Times" pitchFamily="2" charset="0"/>
                <a:cs typeface="Arial"/>
              </a:rPr>
              <a:t> </a:t>
            </a:r>
            <a:r>
              <a:rPr lang="en-US" sz="1200" dirty="0">
                <a:latin typeface="Times" pitchFamily="2" charset="0"/>
              </a:rPr>
              <a:t>Despite recent progress in seasonal forecast systems, the predictive skill for Indian Ocean Dipole (IOD) remains typically limited to a lead time of one season or less in both dynamical and empirical models. We developed a new simple stochastic‐dynamical model (SDM) to predict the IOD using seasonally modulated El Niño–Southern Oscillation (ENSO) forcing together with a seasonally modulated Indian Ocean coupled ocean‐atmosphere feedback. The SDM demonstrates considerably improved IOD forecast skill compared to current operational models.</a:t>
            </a:r>
          </a:p>
          <a:p>
            <a:pPr algn="just"/>
            <a:r>
              <a:rPr lang="en-US" sz="1400" i="1" dirty="0">
                <a:solidFill>
                  <a:srgbClr val="0070C0"/>
                </a:solidFill>
                <a:latin typeface="Times" pitchFamily="2" charset="0"/>
                <a:cs typeface="Arial"/>
              </a:rPr>
              <a:t>		</a:t>
            </a:r>
          </a:p>
        </p:txBody>
      </p:sp>
      <p:grpSp>
        <p:nvGrpSpPr>
          <p:cNvPr id="10" name="Group 9">
            <a:extLst>
              <a:ext uri="{FF2B5EF4-FFF2-40B4-BE49-F238E27FC236}">
                <a16:creationId xmlns:a16="http://schemas.microsoft.com/office/drawing/2014/main" id="{AF4B9FE7-971D-FC48-8F47-E28573922427}"/>
              </a:ext>
            </a:extLst>
          </p:cNvPr>
          <p:cNvGrpSpPr/>
          <p:nvPr/>
        </p:nvGrpSpPr>
        <p:grpSpPr>
          <a:xfrm>
            <a:off x="7286835" y="3429000"/>
            <a:ext cx="4637660" cy="3041915"/>
            <a:chOff x="7388435" y="3392943"/>
            <a:chExt cx="4637660" cy="3041915"/>
          </a:xfrm>
        </p:grpSpPr>
        <p:sp>
          <p:nvSpPr>
            <p:cNvPr id="2" name="Rectangle 1">
              <a:extLst>
                <a:ext uri="{FF2B5EF4-FFF2-40B4-BE49-F238E27FC236}">
                  <a16:creationId xmlns:a16="http://schemas.microsoft.com/office/drawing/2014/main" id="{7397DE83-A684-6B40-9478-D16A62B24F4E}"/>
                </a:ext>
              </a:extLst>
            </p:cNvPr>
            <p:cNvSpPr/>
            <p:nvPr/>
          </p:nvSpPr>
          <p:spPr>
            <a:xfrm>
              <a:off x="10234592" y="3492586"/>
              <a:ext cx="1791503" cy="2677656"/>
            </a:xfrm>
            <a:prstGeom prst="rect">
              <a:avLst/>
            </a:prstGeom>
          </p:spPr>
          <p:txBody>
            <a:bodyPr wrap="square">
              <a:spAutoFit/>
            </a:bodyPr>
            <a:lstStyle/>
            <a:p>
              <a:r>
                <a:rPr lang="en-US" sz="1200" b="1" dirty="0">
                  <a:effectLst/>
                  <a:latin typeface="Times" pitchFamily="2" charset="0"/>
                </a:rPr>
                <a:t>Fig. </a:t>
              </a:r>
              <a:r>
                <a:rPr lang="en-US" altLang="zh-CN" sz="1200" b="1" dirty="0">
                  <a:latin typeface="Times" pitchFamily="2" charset="0"/>
                </a:rPr>
                <a:t>2</a:t>
              </a:r>
              <a:r>
                <a:rPr lang="en-US" sz="1200" dirty="0">
                  <a:effectLst/>
                  <a:latin typeface="Times" pitchFamily="2" charset="0"/>
                </a:rPr>
                <a:t>. </a:t>
              </a:r>
              <a:r>
                <a:rPr lang="en-US" sz="1200" dirty="0">
                  <a:latin typeface="Times" pitchFamily="2" charset="0"/>
                </a:rPr>
                <a:t>Lead/lag cross correlations between monthly Niño-3.4 index and DMI for the observations (black bars) and the forecasts (curves) at lead times of (a),(c) 4.5 and (b),(d) 7.5 months for (top) the NMME models and (bottom) the SDM-F-F that uses forecasted ENSO forcing and DMI initial values from the NMME models.</a:t>
              </a:r>
            </a:p>
          </p:txBody>
        </p:sp>
        <p:pic>
          <p:nvPicPr>
            <p:cNvPr id="5" name="Picture 4">
              <a:extLst>
                <a:ext uri="{FF2B5EF4-FFF2-40B4-BE49-F238E27FC236}">
                  <a16:creationId xmlns:a16="http://schemas.microsoft.com/office/drawing/2014/main" id="{7E5E7C33-BBFE-B641-8880-CA3DEBD3626B}"/>
                </a:ext>
              </a:extLst>
            </p:cNvPr>
            <p:cNvPicPr>
              <a:picLocks noChangeAspect="1"/>
            </p:cNvPicPr>
            <p:nvPr/>
          </p:nvPicPr>
          <p:blipFill>
            <a:blip r:embed="rId5"/>
            <a:stretch>
              <a:fillRect/>
            </a:stretch>
          </p:blipFill>
          <p:spPr>
            <a:xfrm>
              <a:off x="7388435" y="3392943"/>
              <a:ext cx="2846157" cy="3041915"/>
            </a:xfrm>
            <a:prstGeom prst="rect">
              <a:avLst/>
            </a:prstGeom>
          </p:spPr>
        </p:pic>
      </p:grpSp>
      <p:grpSp>
        <p:nvGrpSpPr>
          <p:cNvPr id="9" name="Group 8">
            <a:extLst>
              <a:ext uri="{FF2B5EF4-FFF2-40B4-BE49-F238E27FC236}">
                <a16:creationId xmlns:a16="http://schemas.microsoft.com/office/drawing/2014/main" id="{A80DA128-5220-754C-8688-5537F489A4CA}"/>
              </a:ext>
            </a:extLst>
          </p:cNvPr>
          <p:cNvGrpSpPr/>
          <p:nvPr/>
        </p:nvGrpSpPr>
        <p:grpSpPr>
          <a:xfrm>
            <a:off x="6344633" y="56817"/>
            <a:ext cx="5825333" cy="3308598"/>
            <a:chOff x="6188867" y="108649"/>
            <a:chExt cx="5825333" cy="3308598"/>
          </a:xfrm>
        </p:grpSpPr>
        <p:sp>
          <p:nvSpPr>
            <p:cNvPr id="3" name="Rectangle 2">
              <a:extLst>
                <a:ext uri="{FF2B5EF4-FFF2-40B4-BE49-F238E27FC236}">
                  <a16:creationId xmlns:a16="http://schemas.microsoft.com/office/drawing/2014/main" id="{5D37968A-0518-6544-997F-70F90A70376C}"/>
                </a:ext>
              </a:extLst>
            </p:cNvPr>
            <p:cNvSpPr/>
            <p:nvPr/>
          </p:nvSpPr>
          <p:spPr>
            <a:xfrm>
              <a:off x="9031144" y="108649"/>
              <a:ext cx="2983056" cy="3308598"/>
            </a:xfrm>
            <a:prstGeom prst="rect">
              <a:avLst/>
            </a:prstGeom>
          </p:spPr>
          <p:txBody>
            <a:bodyPr wrap="square">
              <a:spAutoFit/>
            </a:bodyPr>
            <a:lstStyle/>
            <a:p>
              <a:r>
                <a:rPr lang="en-US" sz="1100" b="1" dirty="0">
                  <a:effectLst/>
                  <a:latin typeface="Times" pitchFamily="2" charset="0"/>
                </a:rPr>
                <a:t>Fig</a:t>
              </a:r>
              <a:r>
                <a:rPr lang="en-US" altLang="zh-CN" sz="1100" b="1" dirty="0">
                  <a:effectLst/>
                  <a:latin typeface="Times" pitchFamily="2" charset="0"/>
                </a:rPr>
                <a:t>.</a:t>
              </a:r>
              <a:r>
                <a:rPr lang="zh-CN" altLang="en-US" sz="1100" b="1" dirty="0">
                  <a:effectLst/>
                  <a:latin typeface="Times" pitchFamily="2" charset="0"/>
                </a:rPr>
                <a:t> </a:t>
              </a:r>
              <a:r>
                <a:rPr lang="en-US" altLang="zh-CN" sz="1100" b="1" dirty="0">
                  <a:effectLst/>
                  <a:latin typeface="Times" pitchFamily="2" charset="0"/>
                </a:rPr>
                <a:t>1</a:t>
              </a:r>
              <a:r>
                <a:rPr lang="en-US" sz="1100" b="1" dirty="0">
                  <a:effectLst/>
                  <a:latin typeface="Times" pitchFamily="2" charset="0"/>
                </a:rPr>
                <a:t>. </a:t>
              </a:r>
              <a:r>
                <a:rPr lang="en-US" sz="1100" dirty="0">
                  <a:latin typeface="Times" pitchFamily="2" charset="0"/>
                </a:rPr>
                <a:t>(a) Anomaly correlation coefficient (ACC) and (b) root‐mean‐square errors (RMSE) (unit: K) between observed and predicted DMI, as a function of lead time for the individual models: persistence (black solid), CFSv2 (blue dashed), cross‐validated SDM‐Z (orange solid), SDM‐Z‐F (orange dashed), SDM‐P (red solid), SDM‐P‐F (red dashed), SDM‐F (green solid), and SDM‐F‐F (green dashed). Both forecasts and verification were smoothed with a three‐month running mean prior to computing ACC and RMSE. (c and d) The same as in (a) and (b), respectively, but for predictive skills of the DMI averaged for peak season SON as a function of initialization month in each year. The black dashed reference lines denote ACC of 0.5 (a and c) and RMSE of 0.4 (b, the standard deviation of the observed DMI) and 0.6 (d, the standard deviation of the observed DMI at SON), respectively.</a:t>
              </a:r>
            </a:p>
          </p:txBody>
        </p:sp>
        <p:pic>
          <p:nvPicPr>
            <p:cNvPr id="6" name="Picture 5">
              <a:extLst>
                <a:ext uri="{FF2B5EF4-FFF2-40B4-BE49-F238E27FC236}">
                  <a16:creationId xmlns:a16="http://schemas.microsoft.com/office/drawing/2014/main" id="{A0882DAB-BF24-BE47-B23E-37D15F476753}"/>
                </a:ext>
              </a:extLst>
            </p:cNvPr>
            <p:cNvPicPr>
              <a:picLocks noChangeAspect="1"/>
            </p:cNvPicPr>
            <p:nvPr/>
          </p:nvPicPr>
          <p:blipFill>
            <a:blip r:embed="rId6"/>
            <a:stretch>
              <a:fillRect/>
            </a:stretch>
          </p:blipFill>
          <p:spPr>
            <a:xfrm>
              <a:off x="6188867" y="128609"/>
              <a:ext cx="2883176" cy="3269581"/>
            </a:xfrm>
            <a:prstGeom prst="rect">
              <a:avLst/>
            </a:prstGeom>
          </p:spPr>
        </p:pic>
      </p:grpSp>
      <p:sp>
        <p:nvSpPr>
          <p:cNvPr id="7" name="Rectangle 6">
            <a:extLst>
              <a:ext uri="{FF2B5EF4-FFF2-40B4-BE49-F238E27FC236}">
                <a16:creationId xmlns:a16="http://schemas.microsoft.com/office/drawing/2014/main" id="{13262785-D6D7-2D48-8D51-8535E9FBCBBE}"/>
              </a:ext>
            </a:extLst>
          </p:cNvPr>
          <p:cNvSpPr/>
          <p:nvPr/>
        </p:nvSpPr>
        <p:spPr>
          <a:xfrm>
            <a:off x="8648054" y="6462386"/>
            <a:ext cx="3378041" cy="369332"/>
          </a:xfrm>
          <a:prstGeom prst="rect">
            <a:avLst/>
          </a:prstGeom>
        </p:spPr>
        <p:txBody>
          <a:bodyPr wrap="square">
            <a:spAutoFit/>
          </a:bodyPr>
          <a:lstStyle/>
          <a:p>
            <a:pPr algn="just"/>
            <a:r>
              <a:rPr lang="en-US" b="1" i="1" dirty="0">
                <a:solidFill>
                  <a:srgbClr val="0070C0"/>
                </a:solidFill>
                <a:latin typeface="Times" pitchFamily="2" charset="0"/>
                <a:cs typeface="Arial"/>
              </a:rPr>
              <a:t>Funded by DOE RGMA Program</a:t>
            </a:r>
          </a:p>
        </p:txBody>
      </p:sp>
      <p:sp>
        <p:nvSpPr>
          <p:cNvPr id="14" name="Rectangle 13">
            <a:extLst>
              <a:ext uri="{FF2B5EF4-FFF2-40B4-BE49-F238E27FC236}">
                <a16:creationId xmlns:a16="http://schemas.microsoft.com/office/drawing/2014/main" id="{D52D36A2-66A6-B04F-84FB-27490604A157}"/>
              </a:ext>
            </a:extLst>
          </p:cNvPr>
          <p:cNvSpPr/>
          <p:nvPr/>
        </p:nvSpPr>
        <p:spPr>
          <a:xfrm>
            <a:off x="28698" y="3692397"/>
            <a:ext cx="6932977" cy="1815882"/>
          </a:xfrm>
          <a:prstGeom prst="rect">
            <a:avLst/>
          </a:prstGeom>
        </p:spPr>
        <p:txBody>
          <a:bodyPr wrap="square">
            <a:spAutoFit/>
          </a:bodyPr>
          <a:lstStyle/>
          <a:p>
            <a:pPr algn="just"/>
            <a:r>
              <a:rPr lang="en-US" sz="1400" b="1" i="1" dirty="0">
                <a:latin typeface="Times" pitchFamily="2" charset="0"/>
                <a:cs typeface="Arial"/>
              </a:rPr>
              <a:t>APPROACH</a:t>
            </a:r>
            <a:r>
              <a:rPr lang="en-US" sz="1600" b="1" i="1" dirty="0">
                <a:latin typeface="Times" pitchFamily="2" charset="0"/>
                <a:cs typeface="Arial"/>
              </a:rPr>
              <a:t> </a:t>
            </a:r>
            <a:r>
              <a:rPr lang="en-US" sz="1200" dirty="0">
                <a:latin typeface="Times" pitchFamily="2" charset="0"/>
              </a:rPr>
              <a:t>In the two related papers on the subject, we developed and validated a simple stochastic-dynamical model (SDM) to predict the IOD using the forecasted ENSO conditions</a:t>
            </a:r>
            <a:r>
              <a:rPr lang="en-US" altLang="zh-CN" sz="1200" dirty="0">
                <a:latin typeface="Times" pitchFamily="2" charset="0"/>
              </a:rPr>
              <a:t>:</a:t>
            </a:r>
            <a:endParaRPr lang="en-US" sz="1200" dirty="0">
              <a:latin typeface="Times" pitchFamily="2" charset="0"/>
            </a:endParaRPr>
          </a:p>
          <a:p>
            <a:pPr algn="just"/>
            <a:endParaRPr lang="en-US" sz="1200" dirty="0">
              <a:latin typeface="Times" pitchFamily="2" charset="0"/>
            </a:endParaRPr>
          </a:p>
          <a:p>
            <a:pPr algn="just"/>
            <a:endParaRPr lang="en-US" sz="1200" dirty="0">
              <a:latin typeface="Times" pitchFamily="2" charset="0"/>
            </a:endParaRPr>
          </a:p>
          <a:p>
            <a:pPr algn="just"/>
            <a:r>
              <a:rPr lang="en-US" altLang="zh-CN" sz="1200" dirty="0">
                <a:latin typeface="Times" pitchFamily="2" charset="0"/>
              </a:rPr>
              <a:t>where</a:t>
            </a:r>
            <a:r>
              <a:rPr lang="zh-CN" altLang="en-US" sz="1200" dirty="0">
                <a:latin typeface="Times" pitchFamily="2" charset="0"/>
              </a:rPr>
              <a:t> </a:t>
            </a:r>
            <a:r>
              <a:rPr lang="en-US" altLang="zh-CN" sz="1200" i="1" dirty="0">
                <a:latin typeface="Times" pitchFamily="2" charset="0"/>
              </a:rPr>
              <a:t>T</a:t>
            </a:r>
            <a:r>
              <a:rPr lang="zh-CN" altLang="en-US" sz="1200" dirty="0">
                <a:latin typeface="Times" pitchFamily="2" charset="0"/>
              </a:rPr>
              <a:t> </a:t>
            </a:r>
            <a:r>
              <a:rPr lang="en-US" altLang="zh-CN" sz="1200" dirty="0">
                <a:latin typeface="Times" pitchFamily="2" charset="0"/>
              </a:rPr>
              <a:t>is</a:t>
            </a:r>
            <a:r>
              <a:rPr lang="zh-CN" altLang="en-US" sz="1200" dirty="0">
                <a:latin typeface="Times" pitchFamily="2" charset="0"/>
              </a:rPr>
              <a:t> </a:t>
            </a:r>
            <a:r>
              <a:rPr lang="en-US" altLang="zh-CN" sz="1200" dirty="0">
                <a:latin typeface="Times" pitchFamily="2" charset="0"/>
              </a:rPr>
              <a:t>IOD</a:t>
            </a:r>
            <a:r>
              <a:rPr lang="zh-CN" altLang="en-US" sz="1200" dirty="0">
                <a:latin typeface="Times" pitchFamily="2" charset="0"/>
              </a:rPr>
              <a:t> </a:t>
            </a:r>
            <a:r>
              <a:rPr lang="en-US" altLang="zh-CN" sz="1200" dirty="0">
                <a:latin typeface="Times" pitchFamily="2" charset="0"/>
              </a:rPr>
              <a:t>index,</a:t>
            </a:r>
            <a:r>
              <a:rPr lang="zh-CN" altLang="en-US" sz="1200" dirty="0">
                <a:latin typeface="Times" pitchFamily="2" charset="0"/>
              </a:rPr>
              <a:t> </a:t>
            </a:r>
            <a:r>
              <a:rPr lang="en-US" altLang="zh-CN" sz="1200" i="1" dirty="0">
                <a:latin typeface="Times" pitchFamily="2" charset="0"/>
              </a:rPr>
              <a:t>T</a:t>
            </a:r>
            <a:r>
              <a:rPr lang="en-US" altLang="zh-CN" sz="1200" baseline="-25000" dirty="0">
                <a:latin typeface="Times" pitchFamily="2" charset="0"/>
              </a:rPr>
              <a:t>ENSO</a:t>
            </a:r>
            <a:r>
              <a:rPr lang="en-US" altLang="zh-CN" sz="1200" dirty="0">
                <a:latin typeface="Times" pitchFamily="2" charset="0"/>
              </a:rPr>
              <a:t>(t) is the Niño‐3.4 index,</a:t>
            </a:r>
            <a:r>
              <a:rPr lang="zh-CN" altLang="en-US" sz="1200" dirty="0">
                <a:latin typeface="Times" pitchFamily="2" charset="0"/>
              </a:rPr>
              <a:t> </a:t>
            </a:r>
            <a:r>
              <a:rPr lang="el-GR" altLang="zh-CN" sz="1200" dirty="0">
                <a:latin typeface="Times" pitchFamily="2" charset="0"/>
              </a:rPr>
              <a:t>λ(</a:t>
            </a:r>
            <a:r>
              <a:rPr lang="en-US" altLang="zh-CN" sz="1200" dirty="0">
                <a:latin typeface="Times" pitchFamily="2" charset="0"/>
              </a:rPr>
              <a:t>t) is the</a:t>
            </a:r>
            <a:r>
              <a:rPr lang="zh-CN" altLang="en-US" sz="1200" dirty="0">
                <a:latin typeface="Times" pitchFamily="2" charset="0"/>
              </a:rPr>
              <a:t> </a:t>
            </a:r>
            <a:r>
              <a:rPr lang="en-US" altLang="zh-CN" sz="1200" dirty="0">
                <a:latin typeface="Times" pitchFamily="2" charset="0"/>
              </a:rPr>
              <a:t>seasonal</a:t>
            </a:r>
            <a:r>
              <a:rPr lang="zh-CN" altLang="en-US" sz="1200" dirty="0">
                <a:latin typeface="Times" pitchFamily="2" charset="0"/>
              </a:rPr>
              <a:t> </a:t>
            </a:r>
            <a:r>
              <a:rPr lang="en-US" altLang="zh-CN" sz="1200" dirty="0">
                <a:latin typeface="Times" pitchFamily="2" charset="0"/>
              </a:rPr>
              <a:t>modulated</a:t>
            </a:r>
            <a:r>
              <a:rPr lang="zh-CN" altLang="en-US" sz="1200" dirty="0">
                <a:latin typeface="Times" pitchFamily="2" charset="0"/>
              </a:rPr>
              <a:t> </a:t>
            </a:r>
            <a:r>
              <a:rPr lang="en-US" altLang="zh-CN" sz="1200" dirty="0">
                <a:latin typeface="Times" pitchFamily="2" charset="0"/>
              </a:rPr>
              <a:t>damping rate, </a:t>
            </a:r>
            <a:r>
              <a:rPr lang="el-GR" altLang="zh-CN" sz="1200" dirty="0">
                <a:latin typeface="Times" pitchFamily="2" charset="0"/>
              </a:rPr>
              <a:t>α(</a:t>
            </a:r>
            <a:r>
              <a:rPr lang="en-US" altLang="zh-CN" sz="1200" dirty="0">
                <a:latin typeface="Times" pitchFamily="2" charset="0"/>
              </a:rPr>
              <a:t>t) is the seasonal</a:t>
            </a:r>
            <a:r>
              <a:rPr lang="zh-CN" altLang="en-US" sz="1200" dirty="0">
                <a:latin typeface="Times" pitchFamily="2" charset="0"/>
              </a:rPr>
              <a:t> </a:t>
            </a:r>
            <a:r>
              <a:rPr lang="en-US" altLang="zh-CN" sz="1200" dirty="0">
                <a:latin typeface="Times" pitchFamily="2" charset="0"/>
              </a:rPr>
              <a:t>modulated</a:t>
            </a:r>
            <a:r>
              <a:rPr lang="zh-CN" altLang="en-US" sz="1200" dirty="0">
                <a:latin typeface="Times" pitchFamily="2" charset="0"/>
              </a:rPr>
              <a:t> </a:t>
            </a:r>
            <a:r>
              <a:rPr lang="en-US" altLang="zh-CN" sz="1200" dirty="0">
                <a:latin typeface="Times" pitchFamily="2" charset="0"/>
              </a:rPr>
              <a:t>ENSO forcing strength,</a:t>
            </a:r>
            <a:r>
              <a:rPr lang="zh-CN" altLang="en-US" sz="1200" dirty="0">
                <a:latin typeface="Times" pitchFamily="2" charset="0"/>
              </a:rPr>
              <a:t> </a:t>
            </a:r>
            <a:r>
              <a:rPr lang="el-GR" altLang="zh-CN" sz="1200" dirty="0">
                <a:latin typeface="Times" pitchFamily="2" charset="0"/>
              </a:rPr>
              <a:t>ξ(</a:t>
            </a:r>
            <a:r>
              <a:rPr lang="en-US" altLang="zh-CN" sz="1200" dirty="0">
                <a:latin typeface="Times" pitchFamily="2" charset="0"/>
              </a:rPr>
              <a:t>t) is the stochastic forcing.</a:t>
            </a:r>
            <a:r>
              <a:rPr lang="zh-CN" altLang="en-US" sz="1200" dirty="0">
                <a:latin typeface="Times" pitchFamily="2" charset="0"/>
              </a:rPr>
              <a:t> </a:t>
            </a:r>
            <a:r>
              <a:rPr lang="en-US" sz="1200" dirty="0">
                <a:latin typeface="Times" pitchFamily="2" charset="0"/>
              </a:rPr>
              <a:t>We found that the new SDM constitutes a large improvement compared to current operational IOD predictions</a:t>
            </a:r>
            <a:r>
              <a:rPr lang="zh-CN" altLang="en-US" sz="1200" dirty="0">
                <a:latin typeface="Times" pitchFamily="2" charset="0"/>
              </a:rPr>
              <a:t> </a:t>
            </a:r>
            <a:r>
              <a:rPr lang="en-US" altLang="zh-CN" sz="1200" dirty="0">
                <a:latin typeface="Times" pitchFamily="2" charset="0"/>
              </a:rPr>
              <a:t>(Fig.</a:t>
            </a:r>
            <a:r>
              <a:rPr lang="zh-CN" altLang="en-US" sz="1200" dirty="0">
                <a:latin typeface="Times" pitchFamily="2" charset="0"/>
              </a:rPr>
              <a:t> </a:t>
            </a:r>
            <a:r>
              <a:rPr lang="en-US" altLang="zh-CN" sz="1200" dirty="0">
                <a:latin typeface="Times" pitchFamily="2" charset="0"/>
              </a:rPr>
              <a:t>1)</a:t>
            </a:r>
            <a:r>
              <a:rPr lang="en-US" sz="1200" dirty="0">
                <a:latin typeface="Times" pitchFamily="2" charset="0"/>
              </a:rPr>
              <a:t>. The forecasted IOD–ENSO relationship deteriorates away from the observed relationship with increasing lead time, which might be one reason that limits the IOD predictive skill in coupled models</a:t>
            </a:r>
            <a:r>
              <a:rPr lang="zh-CN" altLang="en-US" sz="1200" dirty="0">
                <a:latin typeface="Times" pitchFamily="2" charset="0"/>
              </a:rPr>
              <a:t> </a:t>
            </a:r>
            <a:r>
              <a:rPr lang="en-US" altLang="zh-CN" sz="1200" dirty="0">
                <a:latin typeface="Times" pitchFamily="2" charset="0"/>
              </a:rPr>
              <a:t>(Fig.</a:t>
            </a:r>
            <a:r>
              <a:rPr lang="zh-CN" altLang="en-US" sz="1200" dirty="0">
                <a:latin typeface="Times" pitchFamily="2" charset="0"/>
              </a:rPr>
              <a:t> </a:t>
            </a:r>
            <a:r>
              <a:rPr lang="en-US" altLang="zh-CN" sz="1200" dirty="0">
                <a:latin typeface="Times" pitchFamily="2" charset="0"/>
              </a:rPr>
              <a:t>2)</a:t>
            </a:r>
            <a:r>
              <a:rPr lang="en-US" sz="1200" dirty="0">
                <a:latin typeface="Times" pitchFamily="2" charset="0"/>
              </a:rPr>
              <a:t>. </a:t>
            </a:r>
          </a:p>
        </p:txBody>
      </p:sp>
      <p:sp>
        <p:nvSpPr>
          <p:cNvPr id="15" name="Rectangle 14">
            <a:extLst>
              <a:ext uri="{FF2B5EF4-FFF2-40B4-BE49-F238E27FC236}">
                <a16:creationId xmlns:a16="http://schemas.microsoft.com/office/drawing/2014/main" id="{4E56FC15-D175-3443-A105-5E72CE82864E}"/>
              </a:ext>
            </a:extLst>
          </p:cNvPr>
          <p:cNvSpPr/>
          <p:nvPr/>
        </p:nvSpPr>
        <p:spPr>
          <a:xfrm>
            <a:off x="28698" y="5508279"/>
            <a:ext cx="6939641" cy="1231106"/>
          </a:xfrm>
          <a:prstGeom prst="rect">
            <a:avLst/>
          </a:prstGeom>
        </p:spPr>
        <p:txBody>
          <a:bodyPr wrap="square">
            <a:spAutoFit/>
          </a:bodyPr>
          <a:lstStyle/>
          <a:p>
            <a:pPr algn="just"/>
            <a:r>
              <a:rPr lang="en-US" sz="1400" b="1" i="1" dirty="0">
                <a:latin typeface="Times" pitchFamily="2" charset="0"/>
                <a:cs typeface="Arial"/>
              </a:rPr>
              <a:t>IMPACT</a:t>
            </a:r>
            <a:r>
              <a:rPr lang="en-US" sz="1200" b="1" i="1" dirty="0">
                <a:latin typeface="Times" pitchFamily="2" charset="0"/>
                <a:cs typeface="Arial"/>
              </a:rPr>
              <a:t> </a:t>
            </a:r>
            <a:r>
              <a:rPr lang="en-US" sz="1200" dirty="0">
                <a:latin typeface="Times" pitchFamily="2" charset="0"/>
              </a:rPr>
              <a:t>Our findings provide a novel powerful perspective for improving IOD predictions. Importantly, the proposed new model framework can be easily adopted operationally and will allow seasonal forecast centers to translate their skillful ENSO forecasts into much improved predictions of the IOD at significantly longer lead times. These longer lead times are critical for policy makers to be able to implement mitigation measures. Furthermore, our results imply that potential future ENSO improvements in models should also directly translate into more skillful IOD predictions. . </a:t>
            </a:r>
            <a:endParaRPr lang="en-US" sz="1200" i="1" dirty="0">
              <a:latin typeface="Times" pitchFamily="2" charset="0"/>
              <a:cs typeface="Arial"/>
            </a:endParaRPr>
          </a:p>
        </p:txBody>
      </p:sp>
    </p:spTree>
    <p:extLst>
      <p:ext uri="{BB962C8B-B14F-4D97-AF65-F5344CB8AC3E}">
        <p14:creationId xmlns:p14="http://schemas.microsoft.com/office/powerpoint/2010/main" val="36458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720</Words>
  <Application>Microsoft Macintosh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Fei-Fei Jin</dc:creator>
  <cp:lastModifiedBy>Fei-Fei Jin</cp:lastModifiedBy>
  <cp:revision>5</cp:revision>
  <dcterms:created xsi:type="dcterms:W3CDTF">2020-06-05T19:45:40Z</dcterms:created>
  <dcterms:modified xsi:type="dcterms:W3CDTF">2020-06-09T00:30:47Z</dcterms:modified>
</cp:coreProperties>
</file>