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94"/>
  </p:normalViewPr>
  <p:slideViewPr>
    <p:cSldViewPr snapToGrid="0" snapToObjects="1">
      <p:cViewPr varScale="1">
        <p:scale>
          <a:sx n="116" d="100"/>
          <a:sy n="116" d="100"/>
        </p:scale>
        <p:origin x="416" y="184"/>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624905A-74C0-9446-9C37-4190164B9993}" type="datetimeFigureOut">
              <a:rPr lang="en-US" smtClean="0"/>
              <a:t>6/8/20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538E0C-48E1-CD4B-9BC6-EDBCA383A44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24905A-74C0-9446-9C37-4190164B9993}" type="datetimeFigureOut">
              <a:rPr lang="en-US" smtClean="0"/>
              <a:t>6/8/20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538E0C-48E1-CD4B-9BC6-EDBCA383A44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24905A-74C0-9446-9C37-4190164B9993}" type="datetimeFigureOut">
              <a:rPr lang="en-US" smtClean="0"/>
              <a:t>6/8/20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538E0C-48E1-CD4B-9BC6-EDBCA383A44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24905A-74C0-9446-9C37-4190164B9993}" type="datetimeFigureOut">
              <a:rPr lang="en-US" smtClean="0"/>
              <a:t>6/8/20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538E0C-48E1-CD4B-9BC6-EDBCA383A44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24905A-74C0-9446-9C37-4190164B9993}" type="datetimeFigureOut">
              <a:rPr lang="en-US" smtClean="0"/>
              <a:t>6/8/20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538E0C-48E1-CD4B-9BC6-EDBCA383A44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624905A-74C0-9446-9C37-4190164B9993}" type="datetimeFigureOut">
              <a:rPr lang="en-US" smtClean="0"/>
              <a:t>6/8/20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538E0C-48E1-CD4B-9BC6-EDBCA383A44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624905A-74C0-9446-9C37-4190164B9993}" type="datetimeFigureOut">
              <a:rPr lang="en-US" smtClean="0"/>
              <a:t>6/8/20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538E0C-48E1-CD4B-9BC6-EDBCA383A44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624905A-74C0-9446-9C37-4190164B9993}" type="datetimeFigureOut">
              <a:rPr lang="en-US" smtClean="0"/>
              <a:t>6/8/20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538E0C-48E1-CD4B-9BC6-EDBCA383A44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24905A-74C0-9446-9C37-4190164B9993}" type="datetimeFigureOut">
              <a:rPr lang="en-US" smtClean="0"/>
              <a:t>6/8/20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538E0C-48E1-CD4B-9BC6-EDBCA383A44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24905A-74C0-9446-9C37-4190164B9993}" type="datetimeFigureOut">
              <a:rPr lang="en-US" smtClean="0"/>
              <a:t>6/8/20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538E0C-48E1-CD4B-9BC6-EDBCA383A44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24905A-74C0-9446-9C37-4190164B9993}" type="datetimeFigureOut">
              <a:rPr lang="en-US" smtClean="0"/>
              <a:t>6/8/20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538E0C-48E1-CD4B-9BC6-EDBCA383A44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24905A-74C0-9446-9C37-4190164B9993}" type="datetimeFigureOut">
              <a:rPr lang="en-US" smtClean="0"/>
              <a:t>6/8/20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538E0C-48E1-CD4B-9BC6-EDBCA383A44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06305" y="182245"/>
            <a:ext cx="2365375" cy="6185535"/>
          </a:xfrm>
          <a:prstGeom prst="rect">
            <a:avLst/>
          </a:prstGeom>
        </p:spPr>
        <p:txBody>
          <a:bodyPr wrap="square">
            <a:spAutoFit/>
          </a:bodyPr>
          <a:lstStyle/>
          <a:p>
            <a:pPr algn="l" fontAlgn="auto"/>
            <a:r>
              <a:rPr lang="en-US" sz="1200" b="1" dirty="0">
                <a:effectLst/>
                <a:latin typeface="Times" panose="00000500000000020000" pitchFamily="2" charset="0"/>
              </a:rPr>
              <a:t>Fig. 1</a:t>
            </a:r>
            <a:r>
              <a:rPr lang="en-US" sz="1200" dirty="0">
                <a:effectLst/>
                <a:latin typeface="Times" panose="00000500000000020000" pitchFamily="2" charset="0"/>
              </a:rPr>
              <a:t> (a) Correlation (shading) between WWV and Niño3.4 indices as a function of WWV</a:t>
            </a:r>
          </a:p>
          <a:p>
            <a:pPr algn="l" fontAlgn="auto"/>
            <a:r>
              <a:rPr lang="en-US" sz="1200" dirty="0">
                <a:latin typeface="Times" panose="00000500000000020000" pitchFamily="2" charset="0"/>
              </a:rPr>
              <a:t>lead month (left y axis) and year (x axis), overlaid by the number of CP ENSO events (right y axis), both within a 11-year running window (black thick line).  (b–e) Cross correlation between the WWV and Niño3.4 indices during four periods(b) 1958–1974, (c) 1975–1987, (d) 1988–1998, and (e) 1999–2016, which are separated by green dashed lines in (a). </a:t>
            </a:r>
          </a:p>
          <a:p>
            <a:pPr algn="l" fontAlgn="auto"/>
            <a:endParaRPr lang="en-US" sz="1200" dirty="0">
              <a:latin typeface="Times" panose="00000500000000020000" pitchFamily="2" charset="0"/>
            </a:endParaRPr>
          </a:p>
          <a:p>
            <a:pPr algn="l" fontAlgn="auto"/>
            <a:endParaRPr lang="en-US" sz="1200" dirty="0">
              <a:latin typeface="Times" panose="00000500000000020000" pitchFamily="2" charset="0"/>
            </a:endParaRPr>
          </a:p>
          <a:p>
            <a:pPr algn="l" fontAlgn="auto"/>
            <a:r>
              <a:rPr lang="en-US" sz="1200" b="1" dirty="0">
                <a:latin typeface="Times" panose="00000500000000020000" pitchFamily="2" charset="0"/>
              </a:rPr>
              <a:t>Fig. 2</a:t>
            </a:r>
            <a:r>
              <a:rPr lang="en-US" sz="1200" dirty="0">
                <a:latin typeface="Times" panose="00000500000000020000" pitchFamily="2" charset="0"/>
              </a:rPr>
              <a:t> Composite December-February-mean SST anomaly patterns (°C) for (a) EP and (b) CP ENSO events. Fast Fourier transform power spectrum for the (c) EPI and (d) CPI indices (black thick line). Red and blue dashed lines correspond to an AR(1) null hypothesis and 95% confidence level, respectively. Composite evolution of the normalized warm water volume (WWV; blue line) and Niño3.4 indices (red line) for (e) EP and (f) CP ENSO events. Markers indicate the values</a:t>
            </a:r>
          </a:p>
          <a:p>
            <a:pPr algn="l" fontAlgn="auto"/>
            <a:r>
              <a:rPr lang="en-US" sz="1200" dirty="0">
                <a:latin typeface="Times" panose="00000500000000020000" pitchFamily="2" charset="0"/>
              </a:rPr>
              <a:t>that are statistically significant at the 90% confidence level.</a:t>
            </a:r>
          </a:p>
        </p:txBody>
      </p:sp>
      <p:sp>
        <p:nvSpPr>
          <p:cNvPr id="7" name="Rectangle 6"/>
          <p:cNvSpPr/>
          <p:nvPr/>
        </p:nvSpPr>
        <p:spPr>
          <a:xfrm>
            <a:off x="117475" y="6384925"/>
            <a:ext cx="6103620" cy="368300"/>
          </a:xfrm>
          <a:prstGeom prst="rect">
            <a:avLst/>
          </a:prstGeom>
        </p:spPr>
        <p:txBody>
          <a:bodyPr wrap="square">
            <a:spAutoFit/>
          </a:bodyPr>
          <a:lstStyle/>
          <a:p>
            <a:pPr algn="just"/>
            <a:r>
              <a:rPr lang="en-US" b="1" i="1" dirty="0">
                <a:solidFill>
                  <a:srgbClr val="0070C0"/>
                </a:solidFill>
                <a:latin typeface="Times" panose="00000500000000020000" pitchFamily="2" charset="0"/>
                <a:cs typeface="Arial" panose="020B0604020202090204"/>
              </a:rPr>
              <a:t>Funded by DOE RGMA Program</a:t>
            </a:r>
          </a:p>
        </p:txBody>
      </p:sp>
      <p:sp>
        <p:nvSpPr>
          <p:cNvPr id="16" name="TextBox 3"/>
          <p:cNvSpPr txBox="1"/>
          <p:nvPr/>
        </p:nvSpPr>
        <p:spPr>
          <a:xfrm>
            <a:off x="91440" y="64135"/>
            <a:ext cx="6314440" cy="1568450"/>
          </a:xfrm>
          <a:prstGeom prst="rect">
            <a:avLst/>
          </a:prstGeom>
          <a:noFill/>
        </p:spPr>
        <p:txBody>
          <a:bodyPr wrap="square" rtlCol="0">
            <a:spAutoFit/>
          </a:bodyPr>
          <a:lstStyle/>
          <a:p>
            <a:pPr algn="just" fontAlgn="auto"/>
            <a:r>
              <a:rPr lang="en-US" sz="2400" b="1">
                <a:sym typeface="+mn-ea"/>
              </a:rPr>
              <a:t>ENSO Regime Changes Responsible for Decadal Phase Relationship Variations Between ENSO Sea Surface Temperature and Warm Water Volume</a:t>
            </a:r>
            <a:endParaRPr lang="en-US" sz="2400" b="1" dirty="0"/>
          </a:p>
        </p:txBody>
      </p:sp>
      <p:sp>
        <p:nvSpPr>
          <p:cNvPr id="17" name="TextBox 4"/>
          <p:cNvSpPr txBox="1"/>
          <p:nvPr/>
        </p:nvSpPr>
        <p:spPr>
          <a:xfrm>
            <a:off x="88900" y="1689735"/>
            <a:ext cx="6430010" cy="460375"/>
          </a:xfrm>
          <a:prstGeom prst="rect">
            <a:avLst/>
          </a:prstGeom>
          <a:noFill/>
          <a:ln>
            <a:noFill/>
          </a:ln>
        </p:spPr>
        <p:txBody>
          <a:bodyPr wrap="square" rtlCol="0">
            <a:spAutoFit/>
          </a:bodyPr>
          <a:lstStyle/>
          <a:p>
            <a:r>
              <a:rPr lang="en-US" sz="1200">
                <a:latin typeface="Times New Roman" panose="02020503050405090304" pitchFamily="18" charset="0"/>
                <a:cs typeface="Times New Roman" panose="02020503050405090304" pitchFamily="18" charset="0"/>
                <a:sym typeface="+mn-ea"/>
              </a:rPr>
              <a:t>Wenjun Zhang, Sixu Li, </a:t>
            </a:r>
            <a:r>
              <a:rPr lang="en-US" sz="1200" b="1">
                <a:latin typeface="Times New Roman" panose="02020503050405090304" pitchFamily="18" charset="0"/>
                <a:cs typeface="Times New Roman" panose="02020503050405090304" pitchFamily="18" charset="0"/>
                <a:sym typeface="+mn-ea"/>
              </a:rPr>
              <a:t>Fei-Fei Jin</a:t>
            </a:r>
            <a:r>
              <a:rPr lang="en-US" sz="1200">
                <a:latin typeface="Times New Roman" panose="02020503050405090304" pitchFamily="18" charset="0"/>
                <a:cs typeface="Times New Roman" panose="02020503050405090304" pitchFamily="18" charset="0"/>
                <a:sym typeface="+mn-ea"/>
              </a:rPr>
              <a:t>, Ruihuang Xie, Chao Liu, Malte F. Stuecker and Aoyun Xue. Geophysical Research Letters, 46, 7546– 7553. https://doi.org/10.1029/2019GL082943</a:t>
            </a:r>
          </a:p>
        </p:txBody>
      </p:sp>
      <p:pic>
        <p:nvPicPr>
          <p:cNvPr id="18" name="图片 17" descr="屏幕快照 2020-06-06 下午8.07.26"/>
          <p:cNvPicPr>
            <a:picLocks noChangeAspect="1"/>
          </p:cNvPicPr>
          <p:nvPr/>
        </p:nvPicPr>
        <p:blipFill>
          <a:blip r:embed="rId2"/>
          <a:stretch>
            <a:fillRect/>
          </a:stretch>
        </p:blipFill>
        <p:spPr>
          <a:xfrm>
            <a:off x="6647815" y="182245"/>
            <a:ext cx="3096886" cy="2160000"/>
          </a:xfrm>
          <a:prstGeom prst="rect">
            <a:avLst/>
          </a:prstGeom>
        </p:spPr>
      </p:pic>
      <p:sp>
        <p:nvSpPr>
          <p:cNvPr id="13" name="TextBox 12"/>
          <p:cNvSpPr txBox="1"/>
          <p:nvPr/>
        </p:nvSpPr>
        <p:spPr>
          <a:xfrm>
            <a:off x="117475" y="2327910"/>
            <a:ext cx="6288405" cy="3876675"/>
          </a:xfrm>
          <a:prstGeom prst="rect">
            <a:avLst/>
          </a:prstGeom>
          <a:noFill/>
        </p:spPr>
        <p:txBody>
          <a:bodyPr wrap="square" rtlCol="0">
            <a:spAutoFit/>
          </a:bodyPr>
          <a:lstStyle/>
          <a:p>
            <a:pPr algn="just" fontAlgn="auto"/>
            <a:r>
              <a:rPr lang="en-US" sz="1400" b="1" i="1" dirty="0">
                <a:latin typeface="Times New Roman" panose="02020503050405090304" pitchFamily="18" charset="0"/>
                <a:cs typeface="Times New Roman" panose="02020503050405090304" pitchFamily="18" charset="0"/>
                <a:sym typeface="+mn-ea"/>
              </a:rPr>
              <a:t>OBJECTIVE</a:t>
            </a:r>
            <a:r>
              <a:rPr lang="en-US" sz="1200" b="1" i="1" dirty="0">
                <a:latin typeface="Times New Roman" panose="02020503050405090304" pitchFamily="18" charset="0"/>
                <a:cs typeface="Times New Roman" panose="02020503050405090304" pitchFamily="18" charset="0"/>
                <a:sym typeface="+mn-ea"/>
              </a:rPr>
              <a:t> </a:t>
            </a:r>
            <a:r>
              <a:rPr lang="en-US" sz="1200" dirty="0">
                <a:latin typeface="Times New Roman" panose="02020503050405090304" pitchFamily="18" charset="0"/>
                <a:cs typeface="Times New Roman" panose="02020503050405090304" pitchFamily="18" charset="0"/>
                <a:sym typeface="+mn-ea"/>
              </a:rPr>
              <a:t>ENSO events can be predicted up to three seasons in advance due to the slow equatorial heat content recharge/discharge in the upper ocean. The warm water volume (WWV), describing upper Pacific Ocean heat content, usually leads the ENSO SST evolution by a quarter of the ENSO period and acts as a useful predictor for ENSO SST. However, this WWV-ENSO SST phase-lag relationship has experienced a significant shift around 2000 with the lead time being shortened from approximately two to three to approximately one seasons. Here we attribute the decadal change of the WWV-ENSO SST phase-lag relation to decadal ENSO regime shifts.</a:t>
            </a:r>
          </a:p>
          <a:p>
            <a:pPr algn="just" fontAlgn="auto"/>
            <a:endParaRPr lang="en-US" sz="1200" dirty="0">
              <a:latin typeface="Times New Roman" panose="02020503050405090304" pitchFamily="18" charset="0"/>
              <a:cs typeface="Times New Roman" panose="02020503050405090304" pitchFamily="18" charset="0"/>
              <a:sym typeface="+mn-ea"/>
            </a:endParaRPr>
          </a:p>
          <a:p>
            <a:pPr algn="just" fontAlgn="auto"/>
            <a:r>
              <a:rPr lang="en-US" sz="1400" b="1" i="1" dirty="0">
                <a:latin typeface="Times New Roman" panose="02020503050405090304" pitchFamily="18" charset="0"/>
                <a:cs typeface="Times New Roman" panose="02020503050405090304" pitchFamily="18" charset="0"/>
              </a:rPr>
              <a:t>IMPACT </a:t>
            </a:r>
            <a:r>
              <a:rPr lang="en-US" sz="1200" dirty="0">
                <a:latin typeface="Times New Roman" panose="02020503050405090304" pitchFamily="18" charset="0"/>
                <a:cs typeface="Times New Roman" panose="02020503050405090304" pitchFamily="18" charset="0"/>
              </a:rPr>
              <a:t>In recent decades, the upper ocean heat content (measured by the WWV) displayed a remarkable shift in its lead-lag relation with ENSO SSTA. which can be attributed to decadal ENSO regime shifts. Different regimes are characterized by the predominance of either EP or CP ENSO in different decades. one season for both CP El Niño and La Niña events, in decades with more frequent occurrences of CP ENSO events, the lead time of WWV over Niño3.4 decreases.</a:t>
            </a:r>
            <a:endParaRPr lang="en-US" sz="1200" b="1" i="1" dirty="0">
              <a:latin typeface="Times New Roman" panose="02020503050405090304" pitchFamily="18" charset="0"/>
              <a:cs typeface="Times New Roman" panose="02020503050405090304" pitchFamily="18" charset="0"/>
              <a:sym typeface="+mn-ea"/>
            </a:endParaRPr>
          </a:p>
          <a:p>
            <a:pPr algn="just" fontAlgn="auto"/>
            <a:endParaRPr lang="en-US" sz="1200" b="1" i="1" dirty="0">
              <a:latin typeface="Times New Roman" panose="02020503050405090304" pitchFamily="18" charset="0"/>
              <a:cs typeface="Times New Roman" panose="02020503050405090304" pitchFamily="18" charset="0"/>
              <a:sym typeface="+mn-ea"/>
            </a:endParaRPr>
          </a:p>
          <a:p>
            <a:pPr algn="just" fontAlgn="auto"/>
            <a:r>
              <a:rPr lang="en-US" sz="1400" b="1" i="1" dirty="0">
                <a:latin typeface="Times New Roman" panose="02020503050405090304" pitchFamily="18" charset="0"/>
                <a:cs typeface="Times New Roman" panose="02020503050405090304" pitchFamily="18" charset="0"/>
                <a:sym typeface="+mn-ea"/>
              </a:rPr>
              <a:t>SUMMARY </a:t>
            </a:r>
            <a:r>
              <a:rPr lang="en-US" sz="1200" dirty="0">
                <a:latin typeface="Times New Roman" panose="02020503050405090304" pitchFamily="18" charset="0"/>
                <a:cs typeface="Times New Roman" panose="02020503050405090304" pitchFamily="18" charset="0"/>
                <a:sym typeface="+mn-ea"/>
              </a:rPr>
              <a:t>Relationship between WWV and Niño3.4 SST varies on decadal timescales, corresponding to the occurrence frequency of central Pacific ENSO. Both eastern and central Pacific ENSO events show recharge/discharge signatures but with different WWV/Niño3.4 phase-lag relationships. This difference can be explained by the existence of two different ENSO types characterized by distinct intrinsic periodicities.</a:t>
            </a:r>
          </a:p>
          <a:p>
            <a:pPr algn="just" fontAlgn="auto"/>
            <a:endParaRPr lang="en-US" sz="1200" dirty="0">
              <a:latin typeface="Times New Roman" panose="02020503050405090304" pitchFamily="18" charset="0"/>
              <a:cs typeface="Times New Roman" panose="02020503050405090304" pitchFamily="18" charset="0"/>
            </a:endParaRPr>
          </a:p>
        </p:txBody>
      </p:sp>
      <p:pic>
        <p:nvPicPr>
          <p:cNvPr id="5" name="图片 4" descr="屏幕快照 2020-06-06 下午11.32.03"/>
          <p:cNvPicPr>
            <a:picLocks noChangeAspect="1"/>
          </p:cNvPicPr>
          <p:nvPr/>
        </p:nvPicPr>
        <p:blipFill>
          <a:blip r:embed="rId3"/>
          <a:srcRect r="3383"/>
          <a:stretch>
            <a:fillRect/>
          </a:stretch>
        </p:blipFill>
        <p:spPr>
          <a:xfrm>
            <a:off x="6605905" y="2414905"/>
            <a:ext cx="3028950" cy="441642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546</Words>
  <Application>Microsoft Macintosh PowerPoint</Application>
  <PresentationFormat>Widescreen</PresentationFormat>
  <Paragraphs>14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Times</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Fei-Fei Jin</dc:creator>
  <cp:lastModifiedBy>Fei-Fei Jin</cp:lastModifiedBy>
  <cp:revision>7</cp:revision>
  <dcterms:created xsi:type="dcterms:W3CDTF">2020-06-06T17:39:07Z</dcterms:created>
  <dcterms:modified xsi:type="dcterms:W3CDTF">2020-06-09T00:31:01Z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2052-2.3.1.3761</vt:lpwstr>
  </property>
</Properties>
</file>