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94"/>
  </p:normalViewPr>
  <p:slideViewPr>
    <p:cSldViewPr snapToGrid="0" snapToObjects="1">
      <p:cViewPr varScale="1">
        <p:scale>
          <a:sx n="116" d="100"/>
          <a:sy n="116" d="100"/>
        </p:scale>
        <p:origin x="416"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004A-B692-4540-807F-C704E959FF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7D466A-A510-0643-9211-FAD8ABFC9D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B97B77-FC22-6243-9F18-7CD24E03A4BE}"/>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5" name="Footer Placeholder 4">
            <a:extLst>
              <a:ext uri="{FF2B5EF4-FFF2-40B4-BE49-F238E27FC236}">
                <a16:creationId xmlns:a16="http://schemas.microsoft.com/office/drawing/2014/main" id="{1D4C68ED-1DF2-4444-9182-8E9CEB673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43AA2-E436-354F-99F3-5B2565787D05}"/>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113075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E524-2D2F-6846-A7C4-5511389A74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00794F-38C1-7E44-A478-DAD22CACE3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D63CF-80D2-1844-BF48-D42CA85B8522}"/>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5" name="Footer Placeholder 4">
            <a:extLst>
              <a:ext uri="{FF2B5EF4-FFF2-40B4-BE49-F238E27FC236}">
                <a16:creationId xmlns:a16="http://schemas.microsoft.com/office/drawing/2014/main" id="{E051F793-1677-2B48-BEA2-0932E1506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2B953-4410-AE4F-B1EA-BE76C74CFFD9}"/>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419297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B15F3-F337-DC42-B488-BC7580AF0B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D6561-7E73-BC4D-99B0-F342E4027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1504D4-67DC-AA41-81B9-CF1C9C490195}"/>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5" name="Footer Placeholder 4">
            <a:extLst>
              <a:ext uri="{FF2B5EF4-FFF2-40B4-BE49-F238E27FC236}">
                <a16:creationId xmlns:a16="http://schemas.microsoft.com/office/drawing/2014/main" id="{DE855480-2120-1641-ADDB-60F2F7A98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1B34E-A404-EC4B-92BD-A35C933470AC}"/>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352056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38AF-EFEC-6748-B3D4-5E9885AB6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567D7-FBC5-D645-A4E3-2A3FC02DC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4D8A2-32F3-674B-98D8-7095D46D76FA}"/>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5" name="Footer Placeholder 4">
            <a:extLst>
              <a:ext uri="{FF2B5EF4-FFF2-40B4-BE49-F238E27FC236}">
                <a16:creationId xmlns:a16="http://schemas.microsoft.com/office/drawing/2014/main" id="{6AD750E8-0614-2340-AB00-12A01F4FC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5FD1B-623A-4245-B5E5-4BCAD49E4FA3}"/>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323470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F381-E47D-0342-80DF-2C3FAFC729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BE2E7-0F27-F646-B320-2DE5CC6F0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9D940C-0417-C34B-A20C-6BC6EEDEC39F}"/>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5" name="Footer Placeholder 4">
            <a:extLst>
              <a:ext uri="{FF2B5EF4-FFF2-40B4-BE49-F238E27FC236}">
                <a16:creationId xmlns:a16="http://schemas.microsoft.com/office/drawing/2014/main" id="{449F11EB-80D7-CB46-87CB-BF572F1B2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E559E-C4EA-9549-B56F-7730602B9868}"/>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155128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6DF9D-1F7C-F54E-9038-BCB3C6D72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BB912-3887-3947-8A41-8D88644B62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D93D72-A42D-7540-B7A7-2AE333CB25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610357-28B5-1942-A58F-E90E86D72DA5}"/>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6" name="Footer Placeholder 5">
            <a:extLst>
              <a:ext uri="{FF2B5EF4-FFF2-40B4-BE49-F238E27FC236}">
                <a16:creationId xmlns:a16="http://schemas.microsoft.com/office/drawing/2014/main" id="{5FA7C329-6879-734B-B612-F16D533568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7ABAB9-02C8-034D-9F64-AA24A8643794}"/>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256387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08DE-5368-094A-A20B-974ACE04CA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28049D-6210-9543-9F94-5981C8EA7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0EA7BC-A6D6-F44C-90FD-2928186D1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16AA3C-E588-8642-85CC-579221960B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472BB-B7B1-6446-B049-531BE32941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72093-A18D-BB47-95A0-1B5D4873419A}"/>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8" name="Footer Placeholder 7">
            <a:extLst>
              <a:ext uri="{FF2B5EF4-FFF2-40B4-BE49-F238E27FC236}">
                <a16:creationId xmlns:a16="http://schemas.microsoft.com/office/drawing/2014/main" id="{EA943E08-ECC2-4748-B871-35D62188C6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63938-5A08-2446-91D5-00DF75C2FA25}"/>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280227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4725-49E4-F748-8735-282E72AAE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B7FE0C-8866-F94F-A64C-DB9C3CDC6A67}"/>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4" name="Footer Placeholder 3">
            <a:extLst>
              <a:ext uri="{FF2B5EF4-FFF2-40B4-BE49-F238E27FC236}">
                <a16:creationId xmlns:a16="http://schemas.microsoft.com/office/drawing/2014/main" id="{1E73A2EF-20A8-6F41-BA50-09D57AAC93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5BCB93-09F4-C649-8BCC-C828FA73C7A6}"/>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210962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53333-7AF7-B942-9EF0-52EA71F27FF3}"/>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3" name="Footer Placeholder 2">
            <a:extLst>
              <a:ext uri="{FF2B5EF4-FFF2-40B4-BE49-F238E27FC236}">
                <a16:creationId xmlns:a16="http://schemas.microsoft.com/office/drawing/2014/main" id="{5AD1C5EA-E423-4241-8FC6-67FDE83D3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39AA96-51A0-E14D-88AE-28B7A4641D6A}"/>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26531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09E0-62BE-2749-ADA0-98D179B2D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C1944-BEE4-E24D-BADB-A36ECB507C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57604F-B58C-5544-A75D-F3B2F7921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367A0F-6021-DE47-9780-CDD5A0C1A1CB}"/>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6" name="Footer Placeholder 5">
            <a:extLst>
              <a:ext uri="{FF2B5EF4-FFF2-40B4-BE49-F238E27FC236}">
                <a16:creationId xmlns:a16="http://schemas.microsoft.com/office/drawing/2014/main" id="{26A10809-8377-9A43-A97E-587E3D783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A9E6F-4763-B94A-B476-CA2DB9624A64}"/>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149054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8F88-3FEB-6347-AED4-CE85BC7E5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1F0BA2-359D-0A48-BE4A-7F4B41E90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5201DB-B178-7C44-9AB0-1D40BCC86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89B88-1892-594F-8E11-2DB8FA030881}"/>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6" name="Footer Placeholder 5">
            <a:extLst>
              <a:ext uri="{FF2B5EF4-FFF2-40B4-BE49-F238E27FC236}">
                <a16:creationId xmlns:a16="http://schemas.microsoft.com/office/drawing/2014/main" id="{04AE3A96-372F-3841-9F4E-0E0099FEC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F74FE-B58C-9E44-84C9-B26A01AFF801}"/>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223462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ADF4D8-6042-474F-864B-97C4AFBD3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81CEC7-2FB6-9848-A51C-579D86FC3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85675-CCB6-AB44-AAC4-622952A3BB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4905A-74C0-9446-9C37-4190164B9993}" type="datetimeFigureOut">
              <a:rPr lang="en-US" smtClean="0"/>
              <a:t>6/8/20</a:t>
            </a:fld>
            <a:endParaRPr lang="en-US"/>
          </a:p>
        </p:txBody>
      </p:sp>
      <p:sp>
        <p:nvSpPr>
          <p:cNvPr id="5" name="Footer Placeholder 4">
            <a:extLst>
              <a:ext uri="{FF2B5EF4-FFF2-40B4-BE49-F238E27FC236}">
                <a16:creationId xmlns:a16="http://schemas.microsoft.com/office/drawing/2014/main" id="{9B457A2D-6BA8-B844-96EB-F469DA6230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01DD6-0B65-F548-B6B2-A853D1860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38E0C-48E1-CD4B-9BC6-EDBCA383A444}" type="slidenum">
              <a:rPr lang="en-US" smtClean="0"/>
              <a:t>‹#›</a:t>
            </a:fld>
            <a:endParaRPr lang="en-US"/>
          </a:p>
        </p:txBody>
      </p:sp>
    </p:spTree>
    <p:extLst>
      <p:ext uri="{BB962C8B-B14F-4D97-AF65-F5344CB8AC3E}">
        <p14:creationId xmlns:p14="http://schemas.microsoft.com/office/powerpoint/2010/main" val="389484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7.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54631" y="54591"/>
            <a:ext cx="5615971" cy="2893100"/>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1) Delineating the Seasonally Modulated Nonlinear Feedback Onto ENSO From Tropical Instability</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Waves</a:t>
            </a:r>
          </a:p>
          <a:p>
            <a:r>
              <a:rPr lang="en-US" sz="1200" dirty="0" err="1">
                <a:latin typeface="Times New Roman" panose="02020603050405020304" pitchFamily="18" charset="0"/>
                <a:cs typeface="Times New Roman" panose="02020603050405020304" pitchFamily="18" charset="0"/>
              </a:rPr>
              <a:t>Aoyun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Xue</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Fei‐Fei </a:t>
            </a:r>
            <a:r>
              <a:rPr lang="en-US" sz="1200" b="1" dirty="0" err="1">
                <a:latin typeface="Times New Roman" panose="02020603050405020304" pitchFamily="18" charset="0"/>
                <a:cs typeface="Times New Roman" panose="02020603050405020304" pitchFamily="18" charset="0"/>
              </a:rPr>
              <a:t>Jin</a:t>
            </a:r>
            <a:r>
              <a:rPr lang="en-US" sz="1200" dirty="0">
                <a:latin typeface="Times New Roman" panose="02020603050405020304" pitchFamily="18" charset="0"/>
                <a:cs typeface="Times New Roman" panose="02020603050405020304" pitchFamily="18" charset="0"/>
              </a:rPr>
              <a:t>, Wenjun Zhang, Julien </a:t>
            </a:r>
            <a:r>
              <a:rPr lang="en-US" sz="1200" dirty="0" err="1">
                <a:latin typeface="Times New Roman" panose="02020603050405020304" pitchFamily="18" charset="0"/>
                <a:cs typeface="Times New Roman" panose="02020603050405020304" pitchFamily="18" charset="0"/>
              </a:rPr>
              <a:t>Boucharel</a:t>
            </a:r>
            <a:r>
              <a:rPr lang="en-US" sz="1200" dirty="0">
                <a:latin typeface="Times New Roman" panose="02020603050405020304" pitchFamily="18" charset="0"/>
                <a:cs typeface="Times New Roman" panose="02020603050405020304" pitchFamily="18" charset="0"/>
              </a:rPr>
              <a:t>, Sen Zhao, Xinyi Yuan, GRL, https://doi.org/10.1029/2019GL085863</a:t>
            </a:r>
          </a:p>
          <a:p>
            <a:r>
              <a:rPr lang="en-US" altLang="zh-TW" sz="1600" b="1" dirty="0">
                <a:latin typeface="Times New Roman" panose="02020603050405020304" pitchFamily="18" charset="0"/>
                <a:ea typeface="MS Mincho" panose="02020609040205080304" pitchFamily="49" charset="-128"/>
                <a:cs typeface="Times New Roman" panose="02020603050405020304" pitchFamily="18" charset="0"/>
              </a:rPr>
              <a:t>2) A simple theory for the modulation of tropical instability waves by ENSO and the annual cycle</a:t>
            </a:r>
          </a:p>
          <a:p>
            <a:r>
              <a:rPr lang="en-US" altLang="zh-TW" sz="1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J </a:t>
            </a:r>
            <a:r>
              <a:rPr lang="en-US" altLang="zh-TW" sz="1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Boucharel</a:t>
            </a:r>
            <a:r>
              <a:rPr lang="en-US" altLang="zh-TW" sz="1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zh-TW" sz="1200" b="1" dirty="0">
                <a:latin typeface="Times New Roman" panose="02020603050405020304" pitchFamily="18" charset="0"/>
                <a:cs typeface="Times New Roman" panose="02020603050405020304" pitchFamily="18" charset="0"/>
              </a:rPr>
              <a:t>Fei‐Fei </a:t>
            </a:r>
            <a:r>
              <a:rPr lang="en-US" altLang="zh-TW" sz="1200" b="1" dirty="0" err="1">
                <a:latin typeface="Times New Roman" panose="02020603050405020304" pitchFamily="18" charset="0"/>
                <a:cs typeface="Times New Roman" panose="02020603050405020304" pitchFamily="18" charset="0"/>
              </a:rPr>
              <a:t>Jin</a:t>
            </a:r>
            <a:r>
              <a:rPr lang="en-US" altLang="zh-TW" sz="1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zh-TW" sz="1200" dirty="0">
                <a:latin typeface="Times New Roman" panose="02020603050405020304" pitchFamily="18" charset="0"/>
                <a:ea typeface="MS Mincho" panose="02020609040205080304" pitchFamily="49" charset="-128"/>
                <a:cs typeface="Times New Roman" panose="02020603050405020304" pitchFamily="18" charset="0"/>
              </a:rPr>
              <a:t>Tellus A: Dynamic Meteorology and Oceanography 72 (1), 1-14 </a:t>
            </a:r>
            <a:r>
              <a:rPr lang="en-US" altLang="zh-TW" sz="1200" dirty="0">
                <a:latin typeface="Times New Roman" panose="02020603050405020304" pitchFamily="18" charset="0"/>
                <a:cs typeface="Times New Roman" panose="02020603050405020304" pitchFamily="18" charset="0"/>
              </a:rPr>
              <a:t>DOI: 10.1080/16000870.2019.1700087</a:t>
            </a:r>
          </a:p>
          <a:p>
            <a:endParaRPr lang="en-US" altLang="zh-TW" sz="1400" b="1" dirty="0">
              <a:latin typeface="Times New Roman" panose="02020603050405020304" pitchFamily="18" charset="0"/>
              <a:cs typeface="Times New Roman" panose="02020603050405020304" pitchFamily="18" charset="0"/>
            </a:endParaRPr>
          </a:p>
          <a:p>
            <a:endParaRPr lang="en-US" sz="1400" u="sng" dirty="0">
              <a:latin typeface="Times New Roman" panose="02020603050405020304" pitchFamily="18" charset="0"/>
              <a:cs typeface="Times New Roman" panose="02020603050405020304" pitchFamily="18" charset="0"/>
            </a:endParaRPr>
          </a:p>
          <a:p>
            <a:endParaRPr lang="en-US" sz="1400" u="sng"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grpSp>
        <p:nvGrpSpPr>
          <p:cNvPr id="7" name="群組 6">
            <a:extLst>
              <a:ext uri="{FF2B5EF4-FFF2-40B4-BE49-F238E27FC236}">
                <a16:creationId xmlns:a16="http://schemas.microsoft.com/office/drawing/2014/main" id="{CB7C8DE6-2419-6C42-8D6E-BDB881C20C3A}"/>
              </a:ext>
            </a:extLst>
          </p:cNvPr>
          <p:cNvGrpSpPr/>
          <p:nvPr/>
        </p:nvGrpSpPr>
        <p:grpSpPr>
          <a:xfrm>
            <a:off x="38929" y="1839727"/>
            <a:ext cx="5615971" cy="4616648"/>
            <a:chOff x="38929" y="1839727"/>
            <a:chExt cx="5615971" cy="4616648"/>
          </a:xfrm>
        </p:grpSpPr>
        <p:pic>
          <p:nvPicPr>
            <p:cNvPr id="24" name="Picture 23">
              <a:extLst>
                <a:ext uri="{FF2B5EF4-FFF2-40B4-BE49-F238E27FC236}">
                  <a16:creationId xmlns:a16="http://schemas.microsoft.com/office/drawing/2014/main" id="{7C67BD3B-56A6-C74E-9956-B6290AB7949A}"/>
                </a:ext>
              </a:extLst>
            </p:cNvPr>
            <p:cNvPicPr>
              <a:picLocks noChangeAspect="1"/>
            </p:cNvPicPr>
            <p:nvPr/>
          </p:nvPicPr>
          <p:blipFill>
            <a:blip r:embed="rId2"/>
            <a:stretch>
              <a:fillRect/>
            </a:stretch>
          </p:blipFill>
          <p:spPr>
            <a:xfrm>
              <a:off x="585896" y="4055654"/>
              <a:ext cx="4595934" cy="419100"/>
            </a:xfrm>
            <a:prstGeom prst="rect">
              <a:avLst/>
            </a:prstGeom>
          </p:spPr>
        </p:pic>
        <p:sp>
          <p:nvSpPr>
            <p:cNvPr id="12" name="TextBox 11">
              <a:extLst>
                <a:ext uri="{FF2B5EF4-FFF2-40B4-BE49-F238E27FC236}">
                  <a16:creationId xmlns:a16="http://schemas.microsoft.com/office/drawing/2014/main" id="{ADD8E89C-8017-E545-8990-66150241C46E}"/>
                </a:ext>
              </a:extLst>
            </p:cNvPr>
            <p:cNvSpPr txBox="1"/>
            <p:nvPr/>
          </p:nvSpPr>
          <p:spPr>
            <a:xfrm>
              <a:off x="38929" y="1839727"/>
              <a:ext cx="5615971" cy="4616648"/>
            </a:xfrm>
            <a:prstGeom prst="rect">
              <a:avLst/>
            </a:prstGeom>
            <a:noFill/>
          </p:spPr>
          <p:txBody>
            <a:bodyPr wrap="square" rtlCol="0">
              <a:spAutoFit/>
            </a:bodyPr>
            <a:lstStyle/>
            <a:p>
              <a:pPr algn="just"/>
              <a:r>
                <a:rPr lang="en-US" sz="1400" b="1" i="1" dirty="0">
                  <a:latin typeface="Times New Roman" panose="02020603050405020304" pitchFamily="18" charset="0"/>
                  <a:cs typeface="Times New Roman" panose="02020603050405020304" pitchFamily="18" charset="0"/>
                </a:rPr>
                <a:t>OBJECTIVE</a:t>
              </a:r>
              <a:r>
                <a:rPr lang="en-US"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 </a:t>
              </a:r>
            </a:p>
            <a:p>
              <a:pPr algn="just"/>
              <a:r>
                <a:rPr lang="en-US" sz="1200" dirty="0">
                  <a:latin typeface="Times New Roman" panose="02020603050405020304" pitchFamily="18" charset="0"/>
                  <a:cs typeface="Times New Roman" panose="02020603050405020304" pitchFamily="18" charset="0"/>
                </a:rPr>
                <a:t>Tropical instability waves (TIWs) are westward propagating high frequency waves having a main period about 5 weeks. Their activity is strongly modulated by the cold tongue annual cycle and El Niño–Southern Oscillation (ENSO). At the same time, TIWs transport heat meridionally to the cold tongue region and thus have a nonlinear rectification effect on ENSO in return. We develop theoretical framework and tools to delineate the TIW-ENSO feedback.</a:t>
              </a:r>
              <a:endParaRPr lang="en-US" sz="1200" b="1" i="1" dirty="0">
                <a:latin typeface="Times New Roman" panose="02020603050405020304" pitchFamily="18" charset="0"/>
                <a:cs typeface="Times New Roman" panose="02020603050405020304" pitchFamily="18" charset="0"/>
              </a:endParaRPr>
            </a:p>
            <a:p>
              <a:pPr algn="just"/>
              <a:r>
                <a:rPr lang="en-US" sz="1400" b="1" i="1" dirty="0">
                  <a:latin typeface="Times New Roman" panose="02020603050405020304" pitchFamily="18" charset="0"/>
                  <a:cs typeface="Times New Roman" panose="02020603050405020304" pitchFamily="18" charset="0"/>
                </a:rPr>
                <a:t>APPROACH</a:t>
              </a:r>
              <a:r>
                <a:rPr lang="en-US" sz="1600" b="1" i="1" dirty="0">
                  <a:latin typeface="Times New Roman" panose="02020603050405020304" pitchFamily="18" charset="0"/>
                  <a:cs typeface="Times New Roman" panose="02020603050405020304" pitchFamily="18" charset="0"/>
                </a:rPr>
                <a:t> </a:t>
              </a:r>
            </a:p>
            <a:p>
              <a:pPr algn="just"/>
              <a:r>
                <a:rPr lang="en-US" sz="1200" dirty="0">
                  <a:latin typeface="Times New Roman" panose="02020603050405020304" pitchFamily="18" charset="0"/>
                  <a:cs typeface="Times New Roman" panose="02020603050405020304" pitchFamily="18" charset="0"/>
                </a:rPr>
                <a:t>we developed a new multi-gird point based complex index for capturing TIW’s time evolutions (Fig.1).  We established a theoretical model for this index to delineate the dynamics that modulates TIW activity by the annual cycle and ENSO variability </a:t>
              </a:r>
            </a:p>
            <a:p>
              <a:pPr algn="just"/>
              <a:endParaRPr lang="en-US" sz="1200" dirty="0">
                <a:latin typeface="Times New Roman" panose="02020603050405020304" pitchFamily="18" charset="0"/>
                <a:cs typeface="Times New Roman" panose="02020603050405020304" pitchFamily="18" charset="0"/>
              </a:endParaRPr>
            </a:p>
            <a:p>
              <a:endParaRPr lang="en-US" sz="1200" b="1" i="1"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where </a:t>
              </a:r>
              <a:r>
                <a:rPr lang="en-US" sz="1200" i="1" dirty="0">
                  <a:latin typeface="Times New Roman" panose="02020603050405020304" pitchFamily="18" charset="0"/>
                  <a:cs typeface="Times New Roman" panose="02020603050405020304" pitchFamily="18" charset="0"/>
                </a:rPr>
                <a:t>Z </a:t>
              </a:r>
              <a:r>
                <a:rPr lang="en-US" sz="1200" dirty="0">
                  <a:latin typeface="Times New Roman" panose="02020603050405020304" pitchFamily="18" charset="0"/>
                  <a:cs typeface="Times New Roman" panose="02020603050405020304" pitchFamily="18" charset="0"/>
                </a:rPr>
                <a:t>= TIW1 + </a:t>
              </a:r>
              <a:r>
                <a:rPr lang="en-US" sz="1200" i="1" dirty="0">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TIW2; </a:t>
              </a:r>
              <a:r>
                <a:rPr lang="en-US" sz="1200" dirty="0" err="1">
                  <a:latin typeface="Times New Roman" panose="02020603050405020304" pitchFamily="18" charset="0"/>
                  <a:cs typeface="Times New Roman" panose="02020603050405020304" pitchFamily="18" charset="0"/>
                </a:rPr>
                <a:t>d</a:t>
              </a:r>
              <a:r>
                <a:rPr lang="en-US" sz="1200" i="1" dirty="0" err="1">
                  <a:latin typeface="Times New Roman" panose="02020603050405020304" pitchFamily="18" charset="0"/>
                  <a:cs typeface="Times New Roman" panose="02020603050405020304" pitchFamily="18" charset="0"/>
                </a:rPr>
                <a:t>Z</a:t>
              </a:r>
              <a:r>
                <a:rPr lang="en-US" sz="1200" dirty="0">
                  <a:latin typeface="Times New Roman" panose="02020603050405020304" pitchFamily="18" charset="0"/>
                  <a:cs typeface="Times New Roman" panose="02020603050405020304" pitchFamily="18" charset="0"/>
                </a:rPr>
                <a:t>/d</a:t>
              </a:r>
              <a:r>
                <a:rPr lang="en-US" sz="1200" i="1" dirty="0">
                  <a:latin typeface="Times New Roman" panose="02020603050405020304" pitchFamily="18" charset="0"/>
                  <a:cs typeface="Times New Roman" panose="02020603050405020304" pitchFamily="18" charset="0"/>
                </a:rPr>
                <a:t>t </a:t>
              </a:r>
              <a:r>
                <a:rPr lang="en-US" sz="1200" dirty="0">
                  <a:latin typeface="Times New Roman" panose="02020603050405020304" pitchFamily="18" charset="0"/>
                  <a:cs typeface="Times New Roman" panose="02020603050405020304" pitchFamily="18" charset="0"/>
                </a:rPr>
                <a:t>is the TIW amplitude tendency, </a:t>
              </a:r>
              <a:r>
                <a:rPr lang="el-GR" sz="1200" i="1" dirty="0">
                  <a:latin typeface="Times New Roman" panose="02020603050405020304" pitchFamily="18" charset="0"/>
                  <a:cs typeface="Times New Roman" panose="02020603050405020304" pitchFamily="18" charset="0"/>
                </a:rPr>
                <a:t>ω</a:t>
              </a:r>
              <a:r>
                <a:rPr lang="el-GR" sz="1200" dirty="0">
                  <a:latin typeface="Times New Roman" panose="02020603050405020304" pitchFamily="18" charset="0"/>
                  <a:cs typeface="Times New Roman" panose="02020603050405020304" pitchFamily="18" charset="0"/>
                </a:rPr>
                <a:t>(</a:t>
              </a:r>
              <a:r>
                <a:rPr lang="en-US" sz="1200" i="1" dirty="0">
                  <a:latin typeface="Times New Roman" panose="02020603050405020304" pitchFamily="18" charset="0"/>
                  <a:cs typeface="Times New Roman" panose="02020603050405020304" pitchFamily="18" charset="0"/>
                </a:rPr>
                <a:t>t</a:t>
              </a:r>
              <a:r>
                <a:rPr lang="en-US" sz="1200" dirty="0">
                  <a:latin typeface="Times New Roman" panose="02020603050405020304" pitchFamily="18" charset="0"/>
                  <a:cs typeface="Times New Roman" panose="02020603050405020304" pitchFamily="18" charset="0"/>
                </a:rPr>
                <a:t>) is a white noise forcing. The annual cycle and ENSO modulations to the TIW growth rate are included . </a:t>
              </a:r>
            </a:p>
            <a:p>
              <a:pPr algn="just"/>
              <a:r>
                <a:rPr lang="en-US" sz="1200" b="1" i="1"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An analytical formulation of </a:t>
              </a:r>
              <a:r>
                <a:rPr lang="en-US" sz="1200" dirty="0">
                  <a:latin typeface="Times New Roman" panose="02020603050405020304" pitchFamily="18" charset="0"/>
                  <a:cs typeface="Times New Roman" panose="02020603050405020304" pitchFamily="18" charset="0"/>
                </a:rPr>
                <a:t>TIW induced nonlinear dynamic heating onto ENSO is derived (see two refs above) and validated  as shown in Fig.2</a:t>
              </a:r>
              <a:endParaRPr lang="en-US" sz="1400" i="1" dirty="0">
                <a:latin typeface="Times New Roman" panose="02020603050405020304" pitchFamily="18" charset="0"/>
                <a:cs typeface="Times New Roman" panose="02020603050405020304" pitchFamily="18" charset="0"/>
              </a:endParaRPr>
            </a:p>
            <a:p>
              <a:pPr algn="just"/>
              <a:r>
                <a:rPr lang="en-US" sz="1400" b="1" i="1" dirty="0">
                  <a:latin typeface="Times New Roman" panose="02020603050405020304" pitchFamily="18" charset="0"/>
                  <a:cs typeface="Times New Roman" panose="02020603050405020304" pitchFamily="18" charset="0"/>
                </a:rPr>
                <a:t>IMPACT</a:t>
              </a:r>
              <a:r>
                <a:rPr lang="en-US" b="1" i="1" dirty="0">
                  <a:latin typeface="Times New Roman" panose="02020603050405020304" pitchFamily="18" charset="0"/>
                  <a:cs typeface="Times New Roman" panose="02020603050405020304" pitchFamily="18" charset="0"/>
                </a:rPr>
                <a:t>  </a:t>
              </a:r>
            </a:p>
            <a:p>
              <a:pPr algn="just"/>
              <a:r>
                <a:rPr lang="en-US" sz="1200" dirty="0">
                  <a:latin typeface="Times New Roman" panose="02020603050405020304" pitchFamily="18" charset="0"/>
                  <a:cs typeface="Times New Roman" panose="02020603050405020304" pitchFamily="18" charset="0"/>
                </a:rPr>
                <a:t>The analytical formulations for the TIW’s nonlinear rectification effect on ENSO may serve as simple yet useful tools for the climate research community to evaluate the rectification effects of high‐frequency climate transients, such as TIWs, onto the low frequency climate variability, which may ultimately lead to improving ENSO simulations in GCMs and prediction skills of seasonal climate forecasts.</a:t>
              </a:r>
              <a:r>
                <a:rPr lang="en-US" sz="1200" dirty="0">
                  <a:effectLst/>
                  <a:latin typeface="Times New Roman" panose="02020603050405020304" pitchFamily="18" charset="0"/>
                  <a:cs typeface="Times New Roman" panose="02020603050405020304" pitchFamily="18" charset="0"/>
                </a:rPr>
                <a:t> </a:t>
              </a:r>
              <a:endParaRPr lang="en-US" sz="1200" i="1" dirty="0">
                <a:latin typeface="Times New Roman" panose="02020603050405020304" pitchFamily="18" charset="0"/>
                <a:cs typeface="Times New Roman" panose="02020603050405020304" pitchFamily="18" charset="0"/>
              </a:endParaRPr>
            </a:p>
          </p:txBody>
        </p:sp>
      </p:grpSp>
      <p:pic>
        <p:nvPicPr>
          <p:cNvPr id="21" name="Picture 20">
            <a:extLst>
              <a:ext uri="{FF2B5EF4-FFF2-40B4-BE49-F238E27FC236}">
                <a16:creationId xmlns:a16="http://schemas.microsoft.com/office/drawing/2014/main" id="{2D0D3F67-7C98-9240-BA57-52D75C64D7C6}"/>
              </a:ext>
            </a:extLst>
          </p:cNvPr>
          <p:cNvPicPr>
            <a:picLocks noChangeAspect="1"/>
          </p:cNvPicPr>
          <p:nvPr/>
        </p:nvPicPr>
        <p:blipFill>
          <a:blip r:embed="rId3"/>
          <a:stretch>
            <a:fillRect/>
          </a:stretch>
        </p:blipFill>
        <p:spPr>
          <a:xfrm>
            <a:off x="5540402" y="3192226"/>
            <a:ext cx="4494891" cy="3571070"/>
          </a:xfrm>
          <a:prstGeom prst="rect">
            <a:avLst/>
          </a:prstGeom>
        </p:spPr>
      </p:pic>
      <p:pic>
        <p:nvPicPr>
          <p:cNvPr id="22" name="Picture 21">
            <a:extLst>
              <a:ext uri="{FF2B5EF4-FFF2-40B4-BE49-F238E27FC236}">
                <a16:creationId xmlns:a16="http://schemas.microsoft.com/office/drawing/2014/main" id="{70B1262E-ADB5-5045-B3D3-8F988FBA5C11}"/>
              </a:ext>
            </a:extLst>
          </p:cNvPr>
          <p:cNvPicPr>
            <a:picLocks noChangeAspect="1"/>
          </p:cNvPicPr>
          <p:nvPr/>
        </p:nvPicPr>
        <p:blipFill>
          <a:blip r:embed="rId4"/>
          <a:stretch>
            <a:fillRect/>
          </a:stretch>
        </p:blipFill>
        <p:spPr>
          <a:xfrm>
            <a:off x="5678345" y="61760"/>
            <a:ext cx="4108359" cy="3038564"/>
          </a:xfrm>
          <a:prstGeom prst="rect">
            <a:avLst/>
          </a:prstGeom>
        </p:spPr>
      </p:pic>
      <p:sp>
        <p:nvSpPr>
          <p:cNvPr id="2" name="Rectangle 1">
            <a:extLst>
              <a:ext uri="{FF2B5EF4-FFF2-40B4-BE49-F238E27FC236}">
                <a16:creationId xmlns:a16="http://schemas.microsoft.com/office/drawing/2014/main" id="{7397DE83-A684-6B40-9478-D16A62B24F4E}"/>
              </a:ext>
            </a:extLst>
          </p:cNvPr>
          <p:cNvSpPr/>
          <p:nvPr/>
        </p:nvSpPr>
        <p:spPr>
          <a:xfrm>
            <a:off x="9802190" y="402310"/>
            <a:ext cx="2389810" cy="1754326"/>
          </a:xfrm>
          <a:prstGeom prst="rect">
            <a:avLst/>
          </a:prstGeom>
        </p:spPr>
        <p:txBody>
          <a:bodyPr wrap="square">
            <a:spAutoFit/>
          </a:bodyPr>
          <a:lstStyle/>
          <a:p>
            <a:r>
              <a:rPr lang="en-US" sz="1200" b="1" dirty="0">
                <a:effectLst/>
                <a:latin typeface="Times New Roman" panose="02020603050405020304" pitchFamily="18" charset="0"/>
                <a:cs typeface="Times New Roman" panose="02020603050405020304" pitchFamily="18" charset="0"/>
              </a:rPr>
              <a:t>Fig. </a:t>
            </a:r>
            <a:r>
              <a:rPr lang="en-US" sz="1200" b="1" dirty="0">
                <a:latin typeface="Times New Roman" panose="02020603050405020304" pitchFamily="18" charset="0"/>
                <a:cs typeface="Times New Roman" panose="02020603050405020304" pitchFamily="18" charset="0"/>
              </a:rPr>
              <a:t>1</a:t>
            </a:r>
            <a:r>
              <a:rPr lang="en-US" sz="1200" dirty="0">
                <a:effectLst/>
                <a:latin typeface="Times New Roman" panose="02020603050405020304" pitchFamily="18" charset="0"/>
                <a:cs typeface="Times New Roman" panose="02020603050405020304" pitchFamily="18" charset="0"/>
              </a:rPr>
              <a:t>. (a) Regression of daily SST anomalies onto TIW1 index (1997–2015).  The bottom right panel (b) is the (TIW1, TIW2) phase diagram. (c) Auto correlation of TIW1-TIW2 in black and cross correlation between TIW1 and TIW2 in red.</a:t>
            </a:r>
          </a:p>
          <a:p>
            <a:endParaRPr lang="en-US" sz="1200" dirty="0">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D37968A-0518-6544-997F-70F90A70376C}"/>
              </a:ext>
            </a:extLst>
          </p:cNvPr>
          <p:cNvSpPr/>
          <p:nvPr/>
        </p:nvSpPr>
        <p:spPr>
          <a:xfrm>
            <a:off x="9763260" y="3593368"/>
            <a:ext cx="2500404" cy="2862322"/>
          </a:xfrm>
          <a:prstGeom prst="rect">
            <a:avLst/>
          </a:prstGeom>
        </p:spPr>
        <p:txBody>
          <a:bodyPr wrap="square">
            <a:spAutoFit/>
          </a:bodyPr>
          <a:lstStyle/>
          <a:p>
            <a:r>
              <a:rPr lang="en-US" sz="1200" b="1" dirty="0">
                <a:effectLst/>
                <a:latin typeface="Times New Roman" panose="02020603050405020304" pitchFamily="18" charset="0"/>
                <a:cs typeface="Times New Roman" panose="02020603050405020304" pitchFamily="18" charset="0"/>
              </a:rPr>
              <a:t>Fig2. </a:t>
            </a:r>
            <a:r>
              <a:rPr lang="en-US" sz="1200" dirty="0">
                <a:effectLst/>
                <a:latin typeface="Times New Roman" panose="02020603050405020304" pitchFamily="18" charset="0"/>
                <a:cs typeface="Times New Roman" panose="02020603050405020304" pitchFamily="18" charset="0"/>
              </a:rPr>
              <a:t>(a) Three month running mean of the TIW amplitude from TAO (black solid line), GODAS (red line), the model's analytical solution with </a:t>
            </a:r>
            <a:r>
              <a:rPr lang="en-US" sz="1200" dirty="0" err="1">
                <a:effectLst/>
                <a:latin typeface="Times New Roman" panose="02020603050405020304" pitchFamily="18" charset="0"/>
                <a:cs typeface="Times New Roman" panose="02020603050405020304" pitchFamily="18" charset="0"/>
              </a:rPr>
              <a:t>NiñoD</a:t>
            </a:r>
            <a:r>
              <a:rPr lang="en-US" sz="1200" dirty="0">
                <a:effectLst/>
                <a:latin typeface="Times New Roman" panose="02020603050405020304" pitchFamily="18" charset="0"/>
                <a:cs typeface="Times New Roman" panose="02020603050405020304" pitchFamily="18" charset="0"/>
              </a:rPr>
              <a:t> (blue line), and Niño3.4 index (orange dashed line); </a:t>
            </a:r>
          </a:p>
          <a:p>
            <a:r>
              <a:rPr lang="en-US" sz="1200" dirty="0">
                <a:effectLst/>
                <a:latin typeface="Times New Roman" panose="02020603050405020304" pitchFamily="18" charset="0"/>
                <a:cs typeface="Times New Roman" panose="02020603050405020304" pitchFamily="18" charset="0"/>
              </a:rPr>
              <a:t>(b) 3- month running mean of TIW‐induced NDH from TAO (black line) and the model's analytical solution (black line). Relationships between </a:t>
            </a:r>
            <a:r>
              <a:rPr lang="en-US" sz="1200" dirty="0" err="1">
                <a:effectLst/>
                <a:latin typeface="Times New Roman" panose="02020603050405020304" pitchFamily="18" charset="0"/>
                <a:cs typeface="Times New Roman" panose="02020603050405020304" pitchFamily="18" charset="0"/>
              </a:rPr>
              <a:t>NiñoD</a:t>
            </a:r>
            <a:r>
              <a:rPr lang="en-US" sz="1200" dirty="0">
                <a:effectLst/>
                <a:latin typeface="Times New Roman" panose="02020603050405020304" pitchFamily="18" charset="0"/>
                <a:cs typeface="Times New Roman" panose="02020603050405020304" pitchFamily="18" charset="0"/>
              </a:rPr>
              <a:t> index and TIW‐induced NDH during TIW active (c) and inactive (d) seasons. Red (blue) dots are for the observed (analytical) results. </a:t>
            </a:r>
          </a:p>
        </p:txBody>
      </p:sp>
      <p:sp>
        <p:nvSpPr>
          <p:cNvPr id="5" name="矩形 4">
            <a:extLst>
              <a:ext uri="{FF2B5EF4-FFF2-40B4-BE49-F238E27FC236}">
                <a16:creationId xmlns:a16="http://schemas.microsoft.com/office/drawing/2014/main" id="{5B02255B-5D6E-2C42-9B4A-B7D65D820421}"/>
              </a:ext>
            </a:extLst>
          </p:cNvPr>
          <p:cNvSpPr/>
          <p:nvPr/>
        </p:nvSpPr>
        <p:spPr>
          <a:xfrm>
            <a:off x="0" y="6498285"/>
            <a:ext cx="3377912" cy="369332"/>
          </a:xfrm>
          <a:prstGeom prst="rect">
            <a:avLst/>
          </a:prstGeom>
        </p:spPr>
        <p:txBody>
          <a:bodyPr wrap="none">
            <a:spAutoFit/>
          </a:bodyPr>
          <a:lstStyle/>
          <a:p>
            <a:pPr algn="just"/>
            <a:r>
              <a:rPr lang="en-US" altLang="zh-TW" b="1" i="1" dirty="0">
                <a:solidFill>
                  <a:srgbClr val="0070C0"/>
                </a:solidFill>
                <a:latin typeface="Times New Roman" panose="02020603050405020304" pitchFamily="18" charset="0"/>
                <a:cs typeface="Times New Roman" panose="02020603050405020304" pitchFamily="18" charset="0"/>
              </a:rPr>
              <a:t>Funded by DOE RGMA Program</a:t>
            </a:r>
          </a:p>
        </p:txBody>
      </p:sp>
    </p:spTree>
    <p:extLst>
      <p:ext uri="{BB962C8B-B14F-4D97-AF65-F5344CB8AC3E}">
        <p14:creationId xmlns:p14="http://schemas.microsoft.com/office/powerpoint/2010/main" val="364587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504</Words>
  <Application>Microsoft Macintosh PowerPoint</Application>
  <PresentationFormat>Widescreen</PresentationFormat>
  <Paragraphs>21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Fei-Fei Jin</dc:creator>
  <cp:lastModifiedBy>Fei-Fei Jin</cp:lastModifiedBy>
  <cp:revision>9</cp:revision>
  <dcterms:created xsi:type="dcterms:W3CDTF">2020-06-05T19:45:40Z</dcterms:created>
  <dcterms:modified xsi:type="dcterms:W3CDTF">2020-06-09T00:29:00Z</dcterms:modified>
</cp:coreProperties>
</file>