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4669" autoAdjust="0"/>
  </p:normalViewPr>
  <p:slideViewPr>
    <p:cSldViewPr snapToGrid="0" snapToObjects="1">
      <p:cViewPr varScale="1">
        <p:scale>
          <a:sx n="83" d="100"/>
          <a:sy n="83" d="100"/>
        </p:scale>
        <p:origin x="896" y="12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dirty="0"/>
              <a:t>Modelling hail and convective storms with WRF for wind energy applications</a:t>
            </a:r>
            <a:r>
              <a:rPr lang="en-US" sz="2000" dirty="0"/>
              <a:t> </a:t>
            </a:r>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a:xfrm>
            <a:off x="3372231" y="991685"/>
            <a:ext cx="5786275" cy="1023366"/>
          </a:xfrm>
        </p:spPr>
        <p:txBody>
          <a:bodyPr/>
          <a:lstStyle/>
          <a:p>
            <a:r>
              <a:rPr lang="en-US" dirty="0"/>
              <a:t>Leading Edge Erosion (LEE, material loss) on wind turbine blades reduces electrical power production by </a:t>
            </a:r>
            <a:r>
              <a:rPr lang="en-US" dirty="0" err="1"/>
              <a:t>upto</a:t>
            </a:r>
            <a:r>
              <a:rPr lang="en-US" dirty="0"/>
              <a:t> 5% and causes substantial repair costs. LEE is linked to material stresses induced by impacts from falling hydrometeors (e.g. hailstones). We conduct and evaluate high-resolution WRF simulations of deep convection and hail relative to RADAR observations for a region of the US with high wind turbine installed capacities. </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r>
              <a:rPr lang="en-US" dirty="0"/>
              <a:t>At some sites &gt;99% of the kinetic energy transferred by hydrometeor impacts on wind turbine blades (and thus material stresses) could be from hail. Thus, to characterize the potential for wind turbine blade leading edge erosion at sites across the US it is essential to properly characterize the frequency, intensity and characteristics of hail.</a:t>
            </a:r>
          </a:p>
          <a:p>
            <a:pPr>
              <a:spcBef>
                <a:spcPts val="0"/>
              </a:spcBef>
            </a:pPr>
            <a:endParaRPr lang="en-US" dirty="0"/>
          </a:p>
          <a:p>
            <a:pPr>
              <a:spcBef>
                <a:spcPts val="0"/>
              </a:spcBef>
            </a:pPr>
            <a:endParaRPr lang="en-US" dirty="0"/>
          </a:p>
          <a:p>
            <a:r>
              <a:rPr lang="en-US" dirty="0"/>
              <a:t>We perform high-resolution (1.3 km) simulations with WRF over the southern Great Plains and evaluate their fidelity relative to RADAR observations for hail occurrence/extent.</a:t>
            </a:r>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49389" y="5321135"/>
            <a:ext cx="3352280" cy="921185"/>
          </a:xfrm>
        </p:spPr>
        <p:txBody>
          <a:bodyPr/>
          <a:lstStyle/>
          <a:p>
            <a:r>
              <a:rPr lang="en-US" dirty="0" err="1"/>
              <a:t>Letson</a:t>
            </a:r>
            <a:r>
              <a:rPr lang="en-US" dirty="0"/>
              <a:t> F., Shepherd T.J., </a:t>
            </a:r>
            <a:r>
              <a:rPr lang="en-US" dirty="0" err="1"/>
              <a:t>Barthelmie</a:t>
            </a:r>
            <a:r>
              <a:rPr lang="en-US" dirty="0"/>
              <a:t> R.J. and Pryor S.C. (2020): Modelling hail and convective storms with WRF for wind energy applications.</a:t>
            </a:r>
            <a:r>
              <a:rPr lang="en-US" i="1" dirty="0"/>
              <a:t> Journal of Physics: Conference Series </a:t>
            </a:r>
            <a:r>
              <a:rPr lang="en-US" b="1" dirty="0"/>
              <a:t>1452</a:t>
            </a:r>
            <a:r>
              <a:rPr lang="en-US" dirty="0"/>
              <a:t> 012051 </a:t>
            </a:r>
            <a:r>
              <a:rPr lang="en-US" dirty="0" err="1"/>
              <a:t>doi</a:t>
            </a:r>
            <a:r>
              <a:rPr lang="en-US" dirty="0"/>
              <a:t>: 10.1088/1742-6596/1452/1/012051 .</a:t>
            </a:r>
          </a:p>
        </p:txBody>
      </p:sp>
      <p:sp>
        <p:nvSpPr>
          <p:cNvPr id="15" name="Rectangle 14">
            <a:extLst>
              <a:ext uri="{FF2B5EF4-FFF2-40B4-BE49-F238E27FC236}">
                <a16:creationId xmlns:a16="http://schemas.microsoft.com/office/drawing/2014/main" id="{7A22279F-6EB2-AF48-B68C-32E3EAFD7326}"/>
              </a:ext>
            </a:extLst>
          </p:cNvPr>
          <p:cNvSpPr/>
          <p:nvPr/>
        </p:nvSpPr>
        <p:spPr>
          <a:xfrm>
            <a:off x="19951" y="4083827"/>
            <a:ext cx="3464286" cy="1015663"/>
          </a:xfrm>
          <a:prstGeom prst="rect">
            <a:avLst/>
          </a:prstGeom>
        </p:spPr>
        <p:txBody>
          <a:bodyPr wrap="square">
            <a:spAutoFit/>
          </a:bodyPr>
          <a:lstStyle/>
          <a:p>
            <a:pPr algn="ctr">
              <a:spcAft>
                <a:spcPts val="1000"/>
              </a:spcAft>
            </a:pPr>
            <a:r>
              <a:rPr lang="en-US" sz="1000" dirty="0"/>
              <a:t>Composite reflectivity from the RADAR (</a:t>
            </a:r>
            <a:r>
              <a:rPr lang="en-US" sz="1000" dirty="0" err="1"/>
              <a:t>a&amp;c</a:t>
            </a:r>
            <a:r>
              <a:rPr lang="en-US" sz="1000" dirty="0"/>
              <a:t>), and WRF (</a:t>
            </a:r>
            <a:r>
              <a:rPr lang="en-US" sz="1000" dirty="0" err="1"/>
              <a:t>b&amp;d</a:t>
            </a:r>
            <a:r>
              <a:rPr lang="en-US" sz="1000" dirty="0"/>
              <a:t>), for two periods of hail ((a) and (b) June 11, 2300 UTC and (c) and (d) June 16, 0000 UTC). Color indicates reflectivity in </a:t>
            </a:r>
            <a:r>
              <a:rPr lang="en-US" sz="1000" dirty="0" err="1"/>
              <a:t>dBZ</a:t>
            </a:r>
            <a:r>
              <a:rPr lang="en-US" sz="1000" dirty="0"/>
              <a:t>. The white area in the WRF panels denotes grid cells that are at the edge of the inner 1.3 km resolution simulation domain and that are thus not included in the model skill evaluation. </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descr="C:\Users\fl368\AppData\Local\Microsoft\Windows\Temporary Internet Files\Content.Word\NCR maps ,4-panel.tif">
            <a:extLst>
              <a:ext uri="{FF2B5EF4-FFF2-40B4-BE49-F238E27FC236}">
                <a16:creationId xmlns:a16="http://schemas.microsoft.com/office/drawing/2014/main" id="{6060272C-7A14-924F-9C38-803F8BA433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99" t="4974" r="2738" b="6008"/>
          <a:stretch/>
        </p:blipFill>
        <p:spPr bwMode="auto">
          <a:xfrm>
            <a:off x="100957" y="991718"/>
            <a:ext cx="3383280" cy="30921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2969</TotalTime>
  <Words>312</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DOE-SC EESA Highlights</vt:lpstr>
      <vt:lpstr>Modelling hail and convective storms with WRF for wind energy applications </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163</cp:revision>
  <cp:lastPrinted>2018-11-09T16:24:55Z</cp:lastPrinted>
  <dcterms:created xsi:type="dcterms:W3CDTF">2016-02-10T19:06:12Z</dcterms:created>
  <dcterms:modified xsi:type="dcterms:W3CDTF">2020-03-14T20:25:02Z</dcterms:modified>
</cp:coreProperties>
</file>