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3"/>
  </p:notesMasterIdLst>
  <p:handoutMasterIdLst>
    <p:handoutMasterId r:id="rId4"/>
  </p:handoutMasterIdLst>
  <p:sldIdLst>
    <p:sldId id="262"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extLst/>
  </p:cmAuthor>
  <p:cmAuthor id="2" name="William D Collins" initials="WDC [2]" lastIdx="1" clrIdx="1">
    <p:extLst/>
  </p:cmAuthor>
  <p:cmAuthor id="3" name="William D Collins" initials="WDC [3]" lastIdx="1" clrIdx="2">
    <p:extLst/>
  </p:cmAuthor>
  <p:cmAuthor id="4" name="William D Collins" initials="WDC [4]" lastIdx="1" clrIdx="3">
    <p:extLst/>
  </p:cmAuthor>
  <p:cmAuthor id="5" name="William D Collins" initials="WDC [5]" lastIdx="1" clrIdx="4">
    <p:extLst/>
  </p:cmAuthor>
  <p:cmAuthor id="6" name="William D Collins" initials="WDC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75" autoAdjust="0"/>
    <p:restoredTop sz="94669" autoAdjust="0"/>
  </p:normalViewPr>
  <p:slideViewPr>
    <p:cSldViewPr snapToGrid="0" snapToObjects="1">
      <p:cViewPr>
        <p:scale>
          <a:sx n="200" d="100"/>
          <a:sy n="200" d="100"/>
        </p:scale>
        <p:origin x="-2504" y="-2496"/>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3/14/20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3/14/20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jpeg"/><Relationship Id="rId7" Type="http://schemas.openxmlformats.org/officeDocument/2006/relationships/image" Target="../media/image6.tiff"/><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image" Target="../media/image4.tiff"/><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636794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72231" y="1084675"/>
            <a:ext cx="5786275" cy="1023366"/>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92961" y="3260530"/>
            <a:ext cx="5786275" cy="74936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92961" y="4026091"/>
            <a:ext cx="5786275" cy="94698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13" name="Picture 12" descr="facet logo with big text.png">
            <a:extLst>
              <a:ext uri="{FF2B5EF4-FFF2-40B4-BE49-F238E27FC236}">
                <a16:creationId xmlns:a16="http://schemas.microsoft.com/office/drawing/2014/main" id="{A356EB99-8C51-C04C-9E2F-253E3261DC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616400" y="-50801"/>
            <a:ext cx="9144000" cy="2865006"/>
          </a:xfrm>
          <a:prstGeom prst="rect">
            <a:avLst/>
          </a:prstGeom>
        </p:spPr>
      </p:pic>
      <p:pic>
        <p:nvPicPr>
          <p:cNvPr id="14" name="Picture 13" descr="facet logo with big text.png">
            <a:extLst>
              <a:ext uri="{FF2B5EF4-FFF2-40B4-BE49-F238E27FC236}">
                <a16:creationId xmlns:a16="http://schemas.microsoft.com/office/drawing/2014/main" id="{3560C9DF-BD0F-9842-BE37-8A82E7B70B9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768800" y="101599"/>
            <a:ext cx="9144000" cy="2865006"/>
          </a:xfrm>
          <a:prstGeom prst="rect">
            <a:avLst/>
          </a:prstGeom>
        </p:spPr>
      </p:pic>
      <p:pic>
        <p:nvPicPr>
          <p:cNvPr id="15" name="Picture 14" descr="facet logo with big text.png">
            <a:extLst>
              <a:ext uri="{FF2B5EF4-FFF2-40B4-BE49-F238E27FC236}">
                <a16:creationId xmlns:a16="http://schemas.microsoft.com/office/drawing/2014/main" id="{C60BB68B-4922-7C4F-9CD8-4B80D1AF2F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73794" y="-50801"/>
            <a:ext cx="2743200" cy="859502"/>
          </a:xfrm>
          <a:prstGeom prst="rect">
            <a:avLst/>
          </a:prstGeom>
        </p:spPr>
      </p:pic>
      <p:sp>
        <p:nvSpPr>
          <p:cNvPr id="16" name="TextBox 15">
            <a:extLst>
              <a:ext uri="{FF2B5EF4-FFF2-40B4-BE49-F238E27FC236}">
                <a16:creationId xmlns:a16="http://schemas.microsoft.com/office/drawing/2014/main" id="{FD2E93B0-F554-C24D-BEBB-052C2CB8ABDF}"/>
              </a:ext>
            </a:extLst>
          </p:cNvPr>
          <p:cNvSpPr txBox="1"/>
          <p:nvPr userDrawn="1"/>
        </p:nvSpPr>
        <p:spPr>
          <a:xfrm>
            <a:off x="16150328" y="26081353"/>
            <a:ext cx="6205219" cy="1034895"/>
          </a:xfrm>
          <a:prstGeom prst="rect">
            <a:avLst/>
          </a:prstGeom>
          <a:noFill/>
        </p:spPr>
        <p:txBody>
          <a:bodyPr wrap="none" lIns="19047" tIns="9523" rIns="19047" bIns="9523" rtlCol="0">
            <a:spAutoFit/>
          </a:bodyPr>
          <a:lstStyle/>
          <a:p>
            <a:r>
              <a:rPr lang="en-GB" sz="6600" dirty="0">
                <a:solidFill>
                  <a:schemeClr val="bg1"/>
                </a:solidFill>
                <a:latin typeface="Arial"/>
                <a:cs typeface="Arial"/>
              </a:rPr>
              <a:t>DE-SC0016438</a:t>
            </a:r>
            <a:r>
              <a:rPr lang="en-US" sz="6600" dirty="0">
                <a:solidFill>
                  <a:schemeClr val="bg1"/>
                </a:solidFill>
                <a:latin typeface="Arial"/>
                <a:cs typeface="Arial"/>
              </a:rPr>
              <a:t> </a:t>
            </a:r>
          </a:p>
        </p:txBody>
      </p:sp>
      <p:pic>
        <p:nvPicPr>
          <p:cNvPr id="17" name="Picture 16">
            <a:extLst>
              <a:ext uri="{FF2B5EF4-FFF2-40B4-BE49-F238E27FC236}">
                <a16:creationId xmlns:a16="http://schemas.microsoft.com/office/drawing/2014/main" id="{ED00B9EA-12D5-2341-891B-A57DCF4FDDC9}"/>
              </a:ext>
            </a:extLst>
          </p:cNvPr>
          <p:cNvPicPr>
            <a:picLocks noChangeAspect="1"/>
          </p:cNvPicPr>
          <p:nvPr userDrawn="1"/>
        </p:nvPicPr>
        <p:blipFill>
          <a:blip r:embed="rId5"/>
          <a:stretch>
            <a:fillRect/>
          </a:stretch>
        </p:blipFill>
        <p:spPr>
          <a:xfrm>
            <a:off x="27150366" y="26114198"/>
            <a:ext cx="2088614" cy="895819"/>
          </a:xfrm>
          <a:prstGeom prst="rect">
            <a:avLst/>
          </a:prstGeom>
          <a:solidFill>
            <a:schemeClr val="bg1"/>
          </a:solidFill>
          <a:ln>
            <a:noFill/>
          </a:ln>
        </p:spPr>
      </p:pic>
      <p:pic>
        <p:nvPicPr>
          <p:cNvPr id="18" name="Picture 17">
            <a:extLst>
              <a:ext uri="{FF2B5EF4-FFF2-40B4-BE49-F238E27FC236}">
                <a16:creationId xmlns:a16="http://schemas.microsoft.com/office/drawing/2014/main" id="{F75870B3-F1C1-1D47-A0E5-CAE5B97FA66D}"/>
              </a:ext>
            </a:extLst>
          </p:cNvPr>
          <p:cNvPicPr>
            <a:picLocks noChangeAspect="1"/>
          </p:cNvPicPr>
          <p:nvPr userDrawn="1"/>
        </p:nvPicPr>
        <p:blipFill>
          <a:blip r:embed="rId6"/>
          <a:stretch>
            <a:fillRect/>
          </a:stretch>
        </p:blipFill>
        <p:spPr>
          <a:xfrm>
            <a:off x="29669132" y="26162608"/>
            <a:ext cx="2364384" cy="802393"/>
          </a:xfrm>
          <a:prstGeom prst="rect">
            <a:avLst/>
          </a:prstGeom>
          <a:solidFill>
            <a:schemeClr val="bg1"/>
          </a:solidFill>
          <a:ln>
            <a:noFill/>
          </a:ln>
        </p:spPr>
      </p:pic>
      <p:pic>
        <p:nvPicPr>
          <p:cNvPr id="19" name="Picture 18">
            <a:extLst>
              <a:ext uri="{FF2B5EF4-FFF2-40B4-BE49-F238E27FC236}">
                <a16:creationId xmlns:a16="http://schemas.microsoft.com/office/drawing/2014/main" id="{352FC2F7-8458-AE47-9D50-9963B4865678}"/>
              </a:ext>
            </a:extLst>
          </p:cNvPr>
          <p:cNvPicPr>
            <a:picLocks noChangeAspect="1"/>
          </p:cNvPicPr>
          <p:nvPr userDrawn="1"/>
        </p:nvPicPr>
        <p:blipFill>
          <a:blip r:embed="rId7"/>
          <a:stretch>
            <a:fillRect/>
          </a:stretch>
        </p:blipFill>
        <p:spPr>
          <a:xfrm>
            <a:off x="24391742" y="26206784"/>
            <a:ext cx="2286036" cy="746555"/>
          </a:xfrm>
          <a:prstGeom prst="rect">
            <a:avLst/>
          </a:prstGeom>
          <a:solidFill>
            <a:schemeClr val="bg1"/>
          </a:solidFill>
          <a:ln>
            <a:noFill/>
          </a:ln>
        </p:spPr>
      </p:pic>
      <p:pic>
        <p:nvPicPr>
          <p:cNvPr id="20" name="Picture 19">
            <a:extLst>
              <a:ext uri="{FF2B5EF4-FFF2-40B4-BE49-F238E27FC236}">
                <a16:creationId xmlns:a16="http://schemas.microsoft.com/office/drawing/2014/main" id="{47207F64-4ADF-4843-BADC-4026AADEDDAD}"/>
              </a:ext>
            </a:extLst>
          </p:cNvPr>
          <p:cNvPicPr>
            <a:picLocks noChangeAspect="1"/>
          </p:cNvPicPr>
          <p:nvPr userDrawn="1"/>
        </p:nvPicPr>
        <p:blipFill>
          <a:blip r:embed="rId8"/>
          <a:stretch>
            <a:fillRect/>
          </a:stretch>
        </p:blipFill>
        <p:spPr>
          <a:xfrm>
            <a:off x="22684691" y="26011446"/>
            <a:ext cx="1174707" cy="1174707"/>
          </a:xfrm>
          <a:prstGeom prst="rect">
            <a:avLst/>
          </a:prstGeom>
          <a:solidFill>
            <a:schemeClr val="bg1"/>
          </a:solidFill>
          <a:ln>
            <a:noFill/>
          </a:ln>
        </p:spPr>
      </p:pic>
      <p:pic>
        <p:nvPicPr>
          <p:cNvPr id="21" name="Picture 20">
            <a:extLst>
              <a:ext uri="{FF2B5EF4-FFF2-40B4-BE49-F238E27FC236}">
                <a16:creationId xmlns:a16="http://schemas.microsoft.com/office/drawing/2014/main" id="{180B8692-6CE8-7E41-B623-C8C38D56ECF9}"/>
              </a:ext>
            </a:extLst>
          </p:cNvPr>
          <p:cNvPicPr>
            <a:picLocks noChangeAspect="1"/>
          </p:cNvPicPr>
          <p:nvPr userDrawn="1"/>
        </p:nvPicPr>
        <p:blipFill rotWithShape="1">
          <a:blip r:embed="rId9"/>
          <a:srcRect l="22232" t="18624" r="20794" b="18891"/>
          <a:stretch/>
        </p:blipFill>
        <p:spPr>
          <a:xfrm>
            <a:off x="32444105" y="26050822"/>
            <a:ext cx="1249103" cy="1095954"/>
          </a:xfrm>
          <a:prstGeom prst="rect">
            <a:avLst/>
          </a:prstGeom>
          <a:solidFill>
            <a:schemeClr val="bg1"/>
          </a:solidFill>
          <a:ln>
            <a:noFill/>
          </a:ln>
        </p:spPr>
      </p:pic>
      <p:pic>
        <p:nvPicPr>
          <p:cNvPr id="22" name="Picture 21">
            <a:extLst>
              <a:ext uri="{FF2B5EF4-FFF2-40B4-BE49-F238E27FC236}">
                <a16:creationId xmlns:a16="http://schemas.microsoft.com/office/drawing/2014/main" id="{125DD0E9-32AE-324A-AEC4-F879D622D6A9}"/>
              </a:ext>
            </a:extLst>
          </p:cNvPr>
          <p:cNvPicPr>
            <a:picLocks noChangeAspect="1"/>
          </p:cNvPicPr>
          <p:nvPr userDrawn="1"/>
        </p:nvPicPr>
        <p:blipFill>
          <a:blip r:embed="rId10"/>
          <a:stretch>
            <a:fillRect/>
          </a:stretch>
        </p:blipFill>
        <p:spPr>
          <a:xfrm>
            <a:off x="34075887" y="26144932"/>
            <a:ext cx="2084226" cy="904186"/>
          </a:xfrm>
          <a:prstGeom prst="rect">
            <a:avLst/>
          </a:prstGeom>
          <a:ln>
            <a:noFill/>
          </a:ln>
        </p:spPr>
      </p:pic>
      <p:grpSp>
        <p:nvGrpSpPr>
          <p:cNvPr id="30" name="Group 29">
            <a:extLst>
              <a:ext uri="{FF2B5EF4-FFF2-40B4-BE49-F238E27FC236}">
                <a16:creationId xmlns:a16="http://schemas.microsoft.com/office/drawing/2014/main" id="{AB77FDAA-79ED-694D-BF14-046F90EF3032}"/>
              </a:ext>
            </a:extLst>
          </p:cNvPr>
          <p:cNvGrpSpPr>
            <a:grpSpLocks noChangeAspect="1"/>
          </p:cNvGrpSpPr>
          <p:nvPr userDrawn="1"/>
        </p:nvGrpSpPr>
        <p:grpSpPr>
          <a:xfrm>
            <a:off x="3387840" y="6319633"/>
            <a:ext cx="5486400" cy="478271"/>
            <a:chOff x="22684691" y="26011446"/>
            <a:chExt cx="13475422" cy="1174707"/>
          </a:xfrm>
        </p:grpSpPr>
        <p:pic>
          <p:nvPicPr>
            <p:cNvPr id="32" name="Picture 31">
              <a:extLst>
                <a:ext uri="{FF2B5EF4-FFF2-40B4-BE49-F238E27FC236}">
                  <a16:creationId xmlns:a16="http://schemas.microsoft.com/office/drawing/2014/main" id="{AE78D4A3-9A14-FF45-982C-3EB59981CBC9}"/>
                </a:ext>
              </a:extLst>
            </p:cNvPr>
            <p:cNvPicPr>
              <a:picLocks noChangeAspect="1"/>
            </p:cNvPicPr>
            <p:nvPr userDrawn="1"/>
          </p:nvPicPr>
          <p:blipFill>
            <a:blip r:embed="rId5"/>
            <a:stretch>
              <a:fillRect/>
            </a:stretch>
          </p:blipFill>
          <p:spPr>
            <a:xfrm>
              <a:off x="27150366" y="26114198"/>
              <a:ext cx="2088614" cy="895819"/>
            </a:xfrm>
            <a:prstGeom prst="rect">
              <a:avLst/>
            </a:prstGeom>
            <a:solidFill>
              <a:schemeClr val="bg1"/>
            </a:solidFill>
            <a:ln>
              <a:noFill/>
            </a:ln>
          </p:spPr>
        </p:pic>
        <p:pic>
          <p:nvPicPr>
            <p:cNvPr id="33" name="Picture 32">
              <a:extLst>
                <a:ext uri="{FF2B5EF4-FFF2-40B4-BE49-F238E27FC236}">
                  <a16:creationId xmlns:a16="http://schemas.microsoft.com/office/drawing/2014/main" id="{76554BD1-6540-4442-9F30-5988AC8D4EE3}"/>
                </a:ext>
              </a:extLst>
            </p:cNvPr>
            <p:cNvPicPr>
              <a:picLocks noChangeAspect="1"/>
            </p:cNvPicPr>
            <p:nvPr userDrawn="1"/>
          </p:nvPicPr>
          <p:blipFill>
            <a:blip r:embed="rId6"/>
            <a:stretch>
              <a:fillRect/>
            </a:stretch>
          </p:blipFill>
          <p:spPr>
            <a:xfrm>
              <a:off x="29669132" y="26162608"/>
              <a:ext cx="2364384" cy="802393"/>
            </a:xfrm>
            <a:prstGeom prst="rect">
              <a:avLst/>
            </a:prstGeom>
            <a:solidFill>
              <a:schemeClr val="bg1"/>
            </a:solidFill>
            <a:ln>
              <a:noFill/>
            </a:ln>
          </p:spPr>
        </p:pic>
        <p:pic>
          <p:nvPicPr>
            <p:cNvPr id="34" name="Picture 33">
              <a:extLst>
                <a:ext uri="{FF2B5EF4-FFF2-40B4-BE49-F238E27FC236}">
                  <a16:creationId xmlns:a16="http://schemas.microsoft.com/office/drawing/2014/main" id="{B1E0526F-29A3-A442-AFE1-FF554A29AD1B}"/>
                </a:ext>
              </a:extLst>
            </p:cNvPr>
            <p:cNvPicPr>
              <a:picLocks noChangeAspect="1"/>
            </p:cNvPicPr>
            <p:nvPr userDrawn="1"/>
          </p:nvPicPr>
          <p:blipFill>
            <a:blip r:embed="rId7"/>
            <a:stretch>
              <a:fillRect/>
            </a:stretch>
          </p:blipFill>
          <p:spPr>
            <a:xfrm>
              <a:off x="24391742" y="26206784"/>
              <a:ext cx="2286036" cy="746555"/>
            </a:xfrm>
            <a:prstGeom prst="rect">
              <a:avLst/>
            </a:prstGeom>
            <a:solidFill>
              <a:schemeClr val="bg1"/>
            </a:solidFill>
            <a:ln>
              <a:noFill/>
            </a:ln>
          </p:spPr>
        </p:pic>
        <p:pic>
          <p:nvPicPr>
            <p:cNvPr id="35" name="Picture 34">
              <a:extLst>
                <a:ext uri="{FF2B5EF4-FFF2-40B4-BE49-F238E27FC236}">
                  <a16:creationId xmlns:a16="http://schemas.microsoft.com/office/drawing/2014/main" id="{57BBF8AF-A44E-C448-9160-45F696841E0E}"/>
                </a:ext>
              </a:extLst>
            </p:cNvPr>
            <p:cNvPicPr>
              <a:picLocks noChangeAspect="1"/>
            </p:cNvPicPr>
            <p:nvPr userDrawn="1"/>
          </p:nvPicPr>
          <p:blipFill>
            <a:blip r:embed="rId8"/>
            <a:stretch>
              <a:fillRect/>
            </a:stretch>
          </p:blipFill>
          <p:spPr>
            <a:xfrm>
              <a:off x="22684691" y="26011446"/>
              <a:ext cx="1174707" cy="1174707"/>
            </a:xfrm>
            <a:prstGeom prst="rect">
              <a:avLst/>
            </a:prstGeom>
            <a:solidFill>
              <a:schemeClr val="bg1"/>
            </a:solidFill>
            <a:ln>
              <a:noFill/>
            </a:ln>
          </p:spPr>
        </p:pic>
        <p:pic>
          <p:nvPicPr>
            <p:cNvPr id="36" name="Picture 35">
              <a:extLst>
                <a:ext uri="{FF2B5EF4-FFF2-40B4-BE49-F238E27FC236}">
                  <a16:creationId xmlns:a16="http://schemas.microsoft.com/office/drawing/2014/main" id="{368664A4-EFA9-744B-916A-578DDBA5C5CD}"/>
                </a:ext>
              </a:extLst>
            </p:cNvPr>
            <p:cNvPicPr>
              <a:picLocks noChangeAspect="1"/>
            </p:cNvPicPr>
            <p:nvPr userDrawn="1"/>
          </p:nvPicPr>
          <p:blipFill rotWithShape="1">
            <a:blip r:embed="rId9"/>
            <a:srcRect l="22232" t="18624" r="20794" b="18891"/>
            <a:stretch/>
          </p:blipFill>
          <p:spPr>
            <a:xfrm>
              <a:off x="32444105" y="26050822"/>
              <a:ext cx="1249103" cy="1095954"/>
            </a:xfrm>
            <a:prstGeom prst="rect">
              <a:avLst/>
            </a:prstGeom>
            <a:solidFill>
              <a:schemeClr val="bg1"/>
            </a:solidFill>
            <a:ln>
              <a:noFill/>
            </a:ln>
          </p:spPr>
        </p:pic>
        <p:pic>
          <p:nvPicPr>
            <p:cNvPr id="37" name="Picture 36">
              <a:extLst>
                <a:ext uri="{FF2B5EF4-FFF2-40B4-BE49-F238E27FC236}">
                  <a16:creationId xmlns:a16="http://schemas.microsoft.com/office/drawing/2014/main" id="{25129485-6B04-7149-AA4A-CB16AEAFC3DB}"/>
                </a:ext>
              </a:extLst>
            </p:cNvPr>
            <p:cNvPicPr>
              <a:picLocks noChangeAspect="1"/>
            </p:cNvPicPr>
            <p:nvPr userDrawn="1"/>
          </p:nvPicPr>
          <p:blipFill>
            <a:blip r:embed="rId10"/>
            <a:stretch>
              <a:fillRect/>
            </a:stretch>
          </p:blipFill>
          <p:spPr>
            <a:xfrm>
              <a:off x="34075887" y="26144932"/>
              <a:ext cx="2084226" cy="904186"/>
            </a:xfrm>
            <a:prstGeom prst="rect">
              <a:avLst/>
            </a:prstGeom>
            <a:ln>
              <a:noFill/>
            </a:ln>
          </p:spPr>
        </p:pic>
      </p:grpSp>
    </p:spTree>
    <p:extLst>
      <p:ext uri="{BB962C8B-B14F-4D97-AF65-F5344CB8AC3E}">
        <p14:creationId xmlns:p14="http://schemas.microsoft.com/office/powerpoint/2010/main" val="34037330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387840" y="5008057"/>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3" name="Text Placeholder 21"/>
          <p:cNvSpPr txBox="1">
            <a:spLocks/>
          </p:cNvSpPr>
          <p:nvPr userDrawn="1"/>
        </p:nvSpPr>
        <p:spPr>
          <a:xfrm>
            <a:off x="3387840" y="2895348"/>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4"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Scientific Achievement</a:t>
            </a:r>
            <a:endParaRPr lang="en-US" dirty="0"/>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49389" y="16051"/>
            <a:ext cx="6656211" cy="708660"/>
          </a:xfrm>
        </p:spPr>
        <p:txBody>
          <a:bodyPr/>
          <a:lstStyle/>
          <a:p>
            <a:r>
              <a:rPr lang="en-US" sz="2000" dirty="0"/>
              <a:t>Effects of hydrometeor droplet characteristics on wind turbine blade leading edge erosion</a:t>
            </a:r>
          </a:p>
        </p:txBody>
      </p:sp>
      <p:sp>
        <p:nvSpPr>
          <p:cNvPr id="6" name="Text Placeholder 5">
            <a:extLst>
              <a:ext uri="{FF2B5EF4-FFF2-40B4-BE49-F238E27FC236}">
                <a16:creationId xmlns:a16="http://schemas.microsoft.com/office/drawing/2014/main" id="{08C52594-6C86-A940-9384-1C83DC12A4CD}"/>
              </a:ext>
            </a:extLst>
          </p:cNvPr>
          <p:cNvSpPr>
            <a:spLocks noGrp="1"/>
          </p:cNvSpPr>
          <p:nvPr>
            <p:ph type="body" sz="quarter" idx="30"/>
          </p:nvPr>
        </p:nvSpPr>
        <p:spPr/>
        <p:txBody>
          <a:bodyPr/>
          <a:lstStyle/>
          <a:p>
            <a:r>
              <a:rPr lang="en-US" dirty="0"/>
              <a:t>Leading Edge Erosion (LEE, material loss) on wind turbine blades reduces electrical power production by </a:t>
            </a:r>
            <a:r>
              <a:rPr lang="en-US" dirty="0" err="1"/>
              <a:t>upto</a:t>
            </a:r>
            <a:r>
              <a:rPr lang="en-US" dirty="0"/>
              <a:t> 5% and causes substantial repair costs. LEE is linked to material stresses induced by impacts from falling hydrometeors. Computational fluid dynamics simulations are conducted to quantify collision efficiency with rotating wind turbine blades as a function of hydrometeor size.</a:t>
            </a:r>
          </a:p>
        </p:txBody>
      </p:sp>
      <p:sp>
        <p:nvSpPr>
          <p:cNvPr id="8" name="Text Placeholder 7">
            <a:extLst>
              <a:ext uri="{FF2B5EF4-FFF2-40B4-BE49-F238E27FC236}">
                <a16:creationId xmlns:a16="http://schemas.microsoft.com/office/drawing/2014/main" id="{820539BD-2F57-CB4A-9150-E7BA1F5AE83E}"/>
              </a:ext>
            </a:extLst>
          </p:cNvPr>
          <p:cNvSpPr>
            <a:spLocks noGrp="1"/>
          </p:cNvSpPr>
          <p:nvPr>
            <p:ph type="body" sz="quarter" idx="34"/>
          </p:nvPr>
        </p:nvSpPr>
        <p:spPr>
          <a:xfrm>
            <a:off x="3246783" y="3260530"/>
            <a:ext cx="5932453" cy="749366"/>
          </a:xfrm>
        </p:spPr>
        <p:txBody>
          <a:bodyPr/>
          <a:lstStyle/>
          <a:p>
            <a:r>
              <a:rPr lang="en-US" dirty="0"/>
              <a:t>Excess LEE may be costing the wind energy industry tens of millions of dollars per year via lost revenue and/or increased maintenance costs and poses a threat to achieving continuing wind energy cost reductions. This study quantifies how hydrometeor impact probabilities with rotating blades varies as a </a:t>
            </a:r>
            <a:r>
              <a:rPr lang="en-US"/>
              <a:t>function of </a:t>
            </a:r>
            <a:r>
              <a:rPr lang="en-US" dirty="0"/>
              <a:t>hydrometeor diameter and wind speed.</a:t>
            </a:r>
          </a:p>
          <a:p>
            <a:pPr>
              <a:spcBef>
                <a:spcPts val="0"/>
              </a:spcBef>
            </a:pPr>
            <a:endParaRPr lang="en-US" dirty="0"/>
          </a:p>
          <a:p>
            <a:r>
              <a:rPr lang="en-US" dirty="0"/>
              <a:t>We developed a robust framework in ANSYS Fluent 19.2 and applied it to quantify collision efficiency as a function of hydrometeor size for a three blade turbine.</a:t>
            </a:r>
          </a:p>
          <a:p>
            <a:endParaRPr lang="en-US" dirty="0"/>
          </a:p>
          <a:p>
            <a:endParaRPr lang="en-US" dirty="0"/>
          </a:p>
        </p:txBody>
      </p:sp>
      <p:sp>
        <p:nvSpPr>
          <p:cNvPr id="14" name="Text Placeholder 13">
            <a:extLst>
              <a:ext uri="{FF2B5EF4-FFF2-40B4-BE49-F238E27FC236}">
                <a16:creationId xmlns:a16="http://schemas.microsoft.com/office/drawing/2014/main" id="{A64E38FC-C9E4-5D45-8863-D2F30A4BFAEF}"/>
              </a:ext>
            </a:extLst>
          </p:cNvPr>
          <p:cNvSpPr>
            <a:spLocks noGrp="1"/>
          </p:cNvSpPr>
          <p:nvPr>
            <p:ph type="body" sz="quarter" idx="26"/>
          </p:nvPr>
        </p:nvSpPr>
        <p:spPr>
          <a:xfrm>
            <a:off x="49389" y="5321135"/>
            <a:ext cx="3352280" cy="921185"/>
          </a:xfrm>
        </p:spPr>
        <p:txBody>
          <a:bodyPr/>
          <a:lstStyle/>
          <a:p>
            <a:r>
              <a:rPr lang="en-US" dirty="0"/>
              <a:t>Li S., </a:t>
            </a:r>
            <a:r>
              <a:rPr lang="en-US" dirty="0" err="1"/>
              <a:t>Barthelmie</a:t>
            </a:r>
            <a:r>
              <a:rPr lang="en-US" dirty="0"/>
              <a:t> R.J., Bewley G.P. and Pryor S.C.: Effects of hydrometeor droplet characteristics on wind turbine blade leading edge erosion: a numerical study.</a:t>
            </a:r>
            <a:r>
              <a:rPr lang="en-US" i="1" dirty="0"/>
              <a:t> Journal of Physics: Conference Series </a:t>
            </a:r>
            <a:r>
              <a:rPr lang="en-US" b="1" dirty="0"/>
              <a:t>1452</a:t>
            </a:r>
            <a:r>
              <a:rPr lang="en-US" dirty="0"/>
              <a:t> 012053 </a:t>
            </a:r>
            <a:r>
              <a:rPr lang="en-US" dirty="0" err="1"/>
              <a:t>doi</a:t>
            </a:r>
            <a:r>
              <a:rPr lang="en-US" dirty="0"/>
              <a:t>: 10.1088/1742-6596/1452/1/012053.</a:t>
            </a:r>
          </a:p>
        </p:txBody>
      </p:sp>
      <p:sp>
        <p:nvSpPr>
          <p:cNvPr id="15" name="Rectangle 14">
            <a:extLst>
              <a:ext uri="{FF2B5EF4-FFF2-40B4-BE49-F238E27FC236}">
                <a16:creationId xmlns:a16="http://schemas.microsoft.com/office/drawing/2014/main" id="{7A22279F-6EB2-AF48-B68C-32E3EAFD7326}"/>
              </a:ext>
            </a:extLst>
          </p:cNvPr>
          <p:cNvSpPr/>
          <p:nvPr/>
        </p:nvSpPr>
        <p:spPr>
          <a:xfrm>
            <a:off x="19951" y="3807734"/>
            <a:ext cx="3464286" cy="1759456"/>
          </a:xfrm>
          <a:prstGeom prst="rect">
            <a:avLst/>
          </a:prstGeom>
        </p:spPr>
        <p:txBody>
          <a:bodyPr wrap="square">
            <a:spAutoFit/>
          </a:bodyPr>
          <a:lstStyle/>
          <a:p>
            <a:pPr algn="ctr">
              <a:spcAft>
                <a:spcPts val="1000"/>
              </a:spcAft>
            </a:pPr>
            <a:r>
              <a:rPr lang="en-US" sz="1000" dirty="0"/>
              <a:t>Fraction of total hydrometeors within the computational domain that collide with the blades as a function of rainfall rate for two different characteristic rain droplet radii (R50 and Rs50). As shown, the smallest hydrometeors tend to be streamline following and thus are deflected from the blade, while higher rainfall rates are associated with larger hydrometeor diameters and thus those droplets have sufficient inertia to deviate from the streamlines and thus collide with the rotating blades.</a:t>
            </a:r>
          </a:p>
          <a:p>
            <a:pPr algn="ctr">
              <a:spcAft>
                <a:spcPts val="1000"/>
              </a:spcAft>
            </a:pPr>
            <a:endParaRPr lang="en-US" sz="1000" dirty="0">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08876A87-7DF6-1248-AE84-58D74EF92574}"/>
              </a:ext>
            </a:extLst>
          </p:cNvPr>
          <p:cNvPicPr>
            <a:picLocks noChangeAspect="1"/>
          </p:cNvPicPr>
          <p:nvPr/>
        </p:nvPicPr>
        <p:blipFill rotWithShape="1">
          <a:blip r:embed="rId2"/>
          <a:srcRect l="16949" t="28600" r="48719" b="23662"/>
          <a:stretch/>
        </p:blipFill>
        <p:spPr>
          <a:xfrm>
            <a:off x="107513" y="1292080"/>
            <a:ext cx="3291840" cy="2584837"/>
          </a:xfrm>
          <a:prstGeom prst="rect">
            <a:avLst/>
          </a:prstGeom>
        </p:spPr>
      </p:pic>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2901</TotalTime>
  <Words>288</Words>
  <Application>Microsoft Macintosh PowerPoint</Application>
  <PresentationFormat>On-screen Show (4:3)</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DOE-SC EESA Highlights</vt:lpstr>
      <vt:lpstr>Effects of hydrometeor droplet characteristics on wind turbine blade leading edge erosion</vt:lpstr>
    </vt:vector>
  </TitlesOfParts>
  <Company>LBNL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Microsoft Office User</cp:lastModifiedBy>
  <cp:revision>159</cp:revision>
  <cp:lastPrinted>2018-11-09T16:24:55Z</cp:lastPrinted>
  <dcterms:created xsi:type="dcterms:W3CDTF">2016-02-10T19:06:12Z</dcterms:created>
  <dcterms:modified xsi:type="dcterms:W3CDTF">2020-03-14T19:17:03Z</dcterms:modified>
</cp:coreProperties>
</file>