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</p:sldMasterIdLst>
  <p:notesMasterIdLst>
    <p:notesMasterId r:id="rId3"/>
  </p:notesMasterIdLst>
  <p:handoutMasterIdLst>
    <p:handoutMasterId r:id="rId4"/>
  </p:handoutMasterIdLst>
  <p:sldIdLst>
    <p:sldId id="262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iam D Collins" initials="WDC" lastIdx="1" clrIdx="0"/>
  <p:cmAuthor id="2" name="William D Collins" initials="WDC [2]" lastIdx="1" clrIdx="1"/>
  <p:cmAuthor id="3" name="William D Collins" initials="WDC [3]" lastIdx="1" clrIdx="2"/>
  <p:cmAuthor id="4" name="William D Collins" initials="WDC [4]" lastIdx="1" clrIdx="3"/>
  <p:cmAuthor id="5" name="William D Collins" initials="WDC [5]" lastIdx="1" clrIdx="4"/>
  <p:cmAuthor id="6" name="William D Collins" initials="WDC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6E25"/>
    <a:srgbClr val="1C75BC"/>
    <a:srgbClr val="88AC2E"/>
    <a:srgbClr val="008000"/>
    <a:srgbClr val="106636"/>
    <a:srgbClr val="276258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7323" autoAdjust="0"/>
    <p:restoredTop sz="94268" autoAdjust="0"/>
  </p:normalViewPr>
  <p:slideViewPr>
    <p:cSldViewPr snapToGrid="0" snapToObjects="1">
      <p:cViewPr>
        <p:scale>
          <a:sx n="100" d="100"/>
          <a:sy n="100" d="100"/>
        </p:scale>
        <p:origin x="1704" y="32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1" d="100"/>
          <a:sy n="81" d="100"/>
        </p:scale>
        <p:origin x="-3520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3BC703-3CBD-6E4D-BA71-3FD9FD935D5C}" type="datetimeFigureOut">
              <a:rPr lang="en-US" smtClean="0"/>
              <a:t>4/8/20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10744-5CF2-5543-BF83-A5596142C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717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8C03B-BDB1-094E-85E4-DB3D905A6DF3}" type="datetimeFigureOut">
              <a:rPr lang="en-US" smtClean="0"/>
              <a:t>4/8/20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1C719-3C4F-EB4F-89FE-A3D057C59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658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eg"/><Relationship Id="rId7" Type="http://schemas.openxmlformats.org/officeDocument/2006/relationships/image" Target="../media/image6.tif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10" Type="http://schemas.openxmlformats.org/officeDocument/2006/relationships/image" Target="../media/image9.tiff"/><Relationship Id="rId4" Type="http://schemas.openxmlformats.org/officeDocument/2006/relationships/image" Target="../media/image3.png"/><Relationship Id="rId9" Type="http://schemas.openxmlformats.org/officeDocument/2006/relationships/image" Target="../media/image8.tif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-SC generic (BER or BE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66486" y="-4627"/>
            <a:ext cx="6367946" cy="70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b="1" baseline="0">
                <a:solidFill>
                  <a:srgbClr val="008000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0" name="Content Placeholder 10"/>
          <p:cNvSpPr>
            <a:spLocks noGrp="1"/>
          </p:cNvSpPr>
          <p:nvPr>
            <p:ph sz="quarter" idx="31" hasCustomPrompt="1"/>
          </p:nvPr>
        </p:nvSpPr>
        <p:spPr>
          <a:xfrm>
            <a:off x="13996" y="782956"/>
            <a:ext cx="3350984" cy="4771004"/>
          </a:xfrm>
          <a:prstGeom prst="rect">
            <a:avLst/>
          </a:prstGeom>
        </p:spPr>
        <p:txBody>
          <a:bodyPr/>
          <a:lstStyle>
            <a:lvl1pPr>
              <a:defRPr sz="1800" b="0" baseline="0">
                <a:solidFill>
                  <a:srgbClr val="008000"/>
                </a:solidFill>
              </a:defRPr>
            </a:lvl1pPr>
            <a:lvl2pPr>
              <a:defRPr sz="1400"/>
            </a:lvl2pPr>
          </a:lstStyle>
          <a:p>
            <a:pPr lvl="0"/>
            <a:r>
              <a:rPr lang="en-US" dirty="0"/>
              <a:t>Image and caption                      - Visually compelling figure(s) to explain the research               - Include legends and descriptive caption                     - DOE has the right to use published journal images per contractual funding agreements</a:t>
            </a:r>
          </a:p>
          <a:p>
            <a:pPr lvl="1"/>
            <a:endParaRPr lang="en-US" dirty="0"/>
          </a:p>
        </p:txBody>
      </p:sp>
      <p:sp>
        <p:nvSpPr>
          <p:cNvPr id="41" name="Text Placeholder 30"/>
          <p:cNvSpPr>
            <a:spLocks noGrp="1"/>
          </p:cNvSpPr>
          <p:nvPr>
            <p:ph type="body" sz="quarter" idx="26" hasCustomPrompt="1"/>
          </p:nvPr>
        </p:nvSpPr>
        <p:spPr>
          <a:xfrm>
            <a:off x="12700" y="5553960"/>
            <a:ext cx="3352280" cy="688293"/>
          </a:xfrm>
          <a:prstGeom prst="rect">
            <a:avLst/>
          </a:prstGeom>
        </p:spPr>
        <p:txBody>
          <a:bodyPr>
            <a:noAutofit/>
          </a:bodyPr>
          <a:lstStyle>
            <a:lvl1pPr algn="just">
              <a:lnSpc>
                <a:spcPts val="1000"/>
              </a:lnSpc>
              <a:spcBef>
                <a:spcPts val="0"/>
              </a:spcBef>
              <a:defRPr sz="1000" b="0"/>
            </a:lvl1pPr>
          </a:lstStyle>
          <a:p>
            <a:pPr lvl="0"/>
            <a:r>
              <a:rPr lang="en-US" dirty="0"/>
              <a:t>Last, F., F. Last, F. last and F. Last (</a:t>
            </a:r>
            <a:r>
              <a:rPr lang="en-US" dirty="0" err="1"/>
              <a:t>yyyy</a:t>
            </a:r>
            <a:r>
              <a:rPr lang="en-US" dirty="0"/>
              <a:t>), Title. Journal, Volume (Issue), pages, DOI: 10.xxxxx/</a:t>
            </a:r>
            <a:r>
              <a:rPr lang="en-US" dirty="0" err="1"/>
              <a:t>xxxxxx</a:t>
            </a:r>
            <a:endParaRPr lang="en-US" dirty="0"/>
          </a:p>
        </p:txBody>
      </p:sp>
      <p:sp>
        <p:nvSpPr>
          <p:cNvPr id="44" name="Text Placeholder 23"/>
          <p:cNvSpPr>
            <a:spLocks noGrp="1"/>
          </p:cNvSpPr>
          <p:nvPr>
            <p:ph type="body" sz="quarter" idx="30" hasCustomPrompt="1"/>
          </p:nvPr>
        </p:nvSpPr>
        <p:spPr>
          <a:xfrm>
            <a:off x="3372231" y="1084675"/>
            <a:ext cx="5786275" cy="1023366"/>
          </a:xfrm>
          <a:prstGeom prst="rect">
            <a:avLst/>
          </a:prstGeom>
        </p:spPr>
        <p:txBody>
          <a:bodyPr/>
          <a:lstStyle>
            <a:lvl1pPr marL="228600"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50 words or less</a:t>
            </a:r>
          </a:p>
        </p:txBody>
      </p:sp>
      <p:sp>
        <p:nvSpPr>
          <p:cNvPr id="46" name="Text Placeholder 23"/>
          <p:cNvSpPr>
            <a:spLocks noGrp="1"/>
          </p:cNvSpPr>
          <p:nvPr>
            <p:ph type="body" sz="quarter" idx="34" hasCustomPrompt="1"/>
          </p:nvPr>
        </p:nvSpPr>
        <p:spPr>
          <a:xfrm>
            <a:off x="3392961" y="3260530"/>
            <a:ext cx="5786275" cy="749366"/>
          </a:xfrm>
          <a:prstGeom prst="rect">
            <a:avLst/>
          </a:prstGeom>
        </p:spPr>
        <p:txBody>
          <a:bodyPr/>
          <a:lstStyle>
            <a:lvl1pPr marL="228600"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50 words or less Importance, relevance, or intriguing component of the finding to the field</a:t>
            </a:r>
          </a:p>
        </p:txBody>
      </p:sp>
      <p:sp>
        <p:nvSpPr>
          <p:cNvPr id="47" name="Text Placeholder 34"/>
          <p:cNvSpPr>
            <a:spLocks noGrp="1"/>
          </p:cNvSpPr>
          <p:nvPr>
            <p:ph type="body" sz="quarter" idx="35" hasCustomPrompt="1"/>
          </p:nvPr>
        </p:nvSpPr>
        <p:spPr>
          <a:xfrm>
            <a:off x="3392961" y="4026091"/>
            <a:ext cx="5786275" cy="9469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‒"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Address the research approach in 2-4 bullet points</a:t>
            </a:r>
          </a:p>
          <a:p>
            <a:pPr lvl="0"/>
            <a:r>
              <a:rPr lang="en-US" dirty="0"/>
              <a:t>Only if needed: Give a ~175 word detailed explanation and/or additional description of figure if needed in the PowerPoint Notes section</a:t>
            </a:r>
          </a:p>
        </p:txBody>
      </p:sp>
      <p:pic>
        <p:nvPicPr>
          <p:cNvPr id="48" name="Picture 9" descr="horizontal-logo-green-text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354776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facet logo with big text.png">
            <a:extLst>
              <a:ext uri="{FF2B5EF4-FFF2-40B4-BE49-F238E27FC236}">
                <a16:creationId xmlns:a16="http://schemas.microsoft.com/office/drawing/2014/main" id="{A356EB99-8C51-C04C-9E2F-253E3261DC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6400" y="-50801"/>
            <a:ext cx="9144000" cy="2865006"/>
          </a:xfrm>
          <a:prstGeom prst="rect">
            <a:avLst/>
          </a:prstGeom>
        </p:spPr>
      </p:pic>
      <p:pic>
        <p:nvPicPr>
          <p:cNvPr id="14" name="Picture 13" descr="facet logo with big text.png">
            <a:extLst>
              <a:ext uri="{FF2B5EF4-FFF2-40B4-BE49-F238E27FC236}">
                <a16:creationId xmlns:a16="http://schemas.microsoft.com/office/drawing/2014/main" id="{3560C9DF-BD0F-9842-BE37-8A82E7B70B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8800" y="101599"/>
            <a:ext cx="9144000" cy="2865006"/>
          </a:xfrm>
          <a:prstGeom prst="rect">
            <a:avLst/>
          </a:prstGeom>
        </p:spPr>
      </p:pic>
      <p:pic>
        <p:nvPicPr>
          <p:cNvPr id="15" name="Picture 14" descr="facet logo with big text.png">
            <a:extLst>
              <a:ext uri="{FF2B5EF4-FFF2-40B4-BE49-F238E27FC236}">
                <a16:creationId xmlns:a16="http://schemas.microsoft.com/office/drawing/2014/main" id="{C60BB68B-4922-7C4F-9CD8-4B80D1AF2F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794" y="-50801"/>
            <a:ext cx="2743200" cy="8595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2E93B0-F554-C24D-BEBB-052C2CB8ABDF}"/>
              </a:ext>
            </a:extLst>
          </p:cNvPr>
          <p:cNvSpPr txBox="1"/>
          <p:nvPr userDrawn="1"/>
        </p:nvSpPr>
        <p:spPr>
          <a:xfrm>
            <a:off x="16150328" y="26081353"/>
            <a:ext cx="6205219" cy="1034895"/>
          </a:xfrm>
          <a:prstGeom prst="rect">
            <a:avLst/>
          </a:prstGeom>
          <a:noFill/>
        </p:spPr>
        <p:txBody>
          <a:bodyPr wrap="none" lIns="19047" tIns="9523" rIns="19047" bIns="9523" rtlCol="0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Arial"/>
                <a:cs typeface="Arial"/>
              </a:rPr>
              <a:t>DE-SC0016438</a:t>
            </a:r>
            <a:r>
              <a:rPr lang="en-US" sz="6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D00B9EA-12D5-2341-891B-A57DCF4FDD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50366" y="26114198"/>
            <a:ext cx="2088614" cy="89581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5870B3-F1C1-1D47-A0E5-CAE5B97FA66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669132" y="26162608"/>
            <a:ext cx="2364384" cy="80239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2FC2F7-8458-AE47-9D50-9963B486567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4391742" y="26206784"/>
            <a:ext cx="2286036" cy="74655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207F64-4ADF-4843-BADC-4026AADEDDA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684691" y="26011446"/>
            <a:ext cx="1174707" cy="117470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0B8692-6CE8-7E41-B623-C8C38D56E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2232" t="18624" r="20794" b="18891"/>
          <a:stretch/>
        </p:blipFill>
        <p:spPr>
          <a:xfrm>
            <a:off x="32444105" y="26050822"/>
            <a:ext cx="1249103" cy="109595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5DD0E9-32AE-324A-AEC4-F879D622D6A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4075887" y="26144932"/>
            <a:ext cx="2084226" cy="904186"/>
          </a:xfrm>
          <a:prstGeom prst="rect">
            <a:avLst/>
          </a:prstGeom>
          <a:ln>
            <a:noFill/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B77FDAA-79ED-694D-BF14-046F90EF303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387840" y="6319633"/>
            <a:ext cx="5486400" cy="478271"/>
            <a:chOff x="22684691" y="26011446"/>
            <a:chExt cx="13475422" cy="117470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E78D4A3-9A14-FF45-982C-3EB59981CB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7150366" y="26114198"/>
              <a:ext cx="2088614" cy="8958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6554BD1-6540-4442-9F30-5988AC8D4E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29669132" y="26162608"/>
              <a:ext cx="2364384" cy="8023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1E0526F-29A3-A442-AFE1-FF554A29AD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24391742" y="26206784"/>
              <a:ext cx="2286036" cy="746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7BBF8AF-A44E-C448-9160-45F696841E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22684691" y="26011446"/>
              <a:ext cx="1174707" cy="11747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68664A4-EFA9-744B-916A-578DDBA5C5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/>
            <a:srcRect l="22232" t="18624" r="20794" b="18891"/>
            <a:stretch/>
          </p:blipFill>
          <p:spPr>
            <a:xfrm>
              <a:off x="32444105" y="26050822"/>
              <a:ext cx="1249103" cy="10959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5129485-6B04-7149-AA4A-CB16AEAFC3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34075887" y="26144932"/>
              <a:ext cx="2084226" cy="904186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03733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1"/>
          <p:cNvSpPr txBox="1">
            <a:spLocks/>
          </p:cNvSpPr>
          <p:nvPr userDrawn="1"/>
        </p:nvSpPr>
        <p:spPr>
          <a:xfrm>
            <a:off x="3387840" y="5008057"/>
            <a:ext cx="5786275" cy="27813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b="1" kern="1200">
                <a:solidFill>
                  <a:srgbClr val="008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6502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rgbClr val="40404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38095" indent="-22667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94598" indent="-22667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1104" indent="-22667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07205" indent="-227932" algn="l" defTabSz="9117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3060" indent="-227932" algn="l" defTabSz="9117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8914" indent="-227932" algn="l" defTabSz="9117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4769" indent="-227932" algn="l" defTabSz="9117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dirty="0"/>
              <a:t>Research Details</a:t>
            </a:r>
          </a:p>
        </p:txBody>
      </p:sp>
      <p:sp>
        <p:nvSpPr>
          <p:cNvPr id="3" name="Text Placeholder 21"/>
          <p:cNvSpPr txBox="1">
            <a:spLocks/>
          </p:cNvSpPr>
          <p:nvPr userDrawn="1"/>
        </p:nvSpPr>
        <p:spPr>
          <a:xfrm>
            <a:off x="3387840" y="2895348"/>
            <a:ext cx="5786275" cy="2746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b="1" kern="1200">
                <a:solidFill>
                  <a:srgbClr val="008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6502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rgbClr val="40404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38095" indent="-22667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94598" indent="-22667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1104" indent="-22667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07205" indent="-227932" algn="l" defTabSz="9117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3060" indent="-227932" algn="l" defTabSz="9117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8914" indent="-227932" algn="l" defTabSz="9117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4769" indent="-227932" algn="l" defTabSz="9117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dirty="0"/>
              <a:t>Significance and Impact</a:t>
            </a:r>
          </a:p>
        </p:txBody>
      </p:sp>
      <p:sp>
        <p:nvSpPr>
          <p:cNvPr id="4" name="Text Placeholder 21"/>
          <p:cNvSpPr txBox="1">
            <a:spLocks/>
          </p:cNvSpPr>
          <p:nvPr userDrawn="1"/>
        </p:nvSpPr>
        <p:spPr>
          <a:xfrm>
            <a:off x="3387840" y="782639"/>
            <a:ext cx="5786275" cy="2746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b="1" kern="1200">
                <a:solidFill>
                  <a:srgbClr val="008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6502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rgbClr val="40404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38095" indent="-22667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94598" indent="-22667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1104" indent="-22667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07205" indent="-227932" algn="l" defTabSz="9117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3060" indent="-227932" algn="l" defTabSz="9117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8914" indent="-227932" algn="l" defTabSz="9117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4769" indent="-227932" algn="l" defTabSz="9117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/>
              <a:t>Scientific Achievement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81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008000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5855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1711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6756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342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charset="0"/>
        <a:buNone/>
        <a:defRPr sz="1800" b="1" kern="1200">
          <a:solidFill>
            <a:srgbClr val="008000"/>
          </a:solidFill>
          <a:latin typeface="Arial" pitchFamily="34" charset="0"/>
          <a:ea typeface="+mn-ea"/>
          <a:cs typeface="Arial" pitchFamily="34" charset="0"/>
        </a:defRPr>
      </a:lvl1pPr>
      <a:lvl2pPr marL="456502" indent="0" algn="l" rtl="0" eaLnBrk="1" fontAlgn="base" hangingPunct="1">
        <a:spcBef>
          <a:spcPct val="20000"/>
        </a:spcBef>
        <a:spcAft>
          <a:spcPct val="0"/>
        </a:spcAft>
        <a:buFont typeface="Arial" charset="0"/>
        <a:buNone/>
        <a:defRPr sz="18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38095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4598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1104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07205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060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914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769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55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711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56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42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273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129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987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842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9389" y="16051"/>
            <a:ext cx="6656211" cy="708660"/>
          </a:xfrm>
        </p:spPr>
        <p:txBody>
          <a:bodyPr/>
          <a:lstStyle/>
          <a:p>
            <a:r>
              <a:rPr lang="en-US" dirty="0"/>
              <a:t>Climate effects from wind turbines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C52594-6C86-A940-9384-1C83DC12A4C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377494" y="1012093"/>
            <a:ext cx="5786275" cy="1023366"/>
          </a:xfrm>
        </p:spPr>
        <p:txBody>
          <a:bodyPr/>
          <a:lstStyle/>
          <a:p>
            <a:r>
              <a:rPr lang="en-US" dirty="0"/>
              <a:t>High-resolution simulations are conducted with the Weather Research and Forecasting (WRF) model in order to quantify downstream effects on near-surface climate and the differences in climate effects that arise from two different parameterizations in WRF (Fitch and EWP). </a:t>
            </a:r>
            <a:r>
              <a:rPr lang="en-GB" dirty="0"/>
              <a:t>We compare the impact on local climate from wind turbine arrays using two different parameterizations from a year-long simulation.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0539BD-2F57-CB4A-9150-E7BA1F5AE83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1316" y="3179294"/>
            <a:ext cx="5932453" cy="749366"/>
          </a:xfrm>
        </p:spPr>
        <p:txBody>
          <a:bodyPr/>
          <a:lstStyle/>
          <a:p>
            <a:r>
              <a:rPr lang="en-GB" dirty="0"/>
              <a:t>Pairwise analyses are applied to diagnose the downstream wake effects and impact of wind turbine arrays on near-surface climate conditions. The Fitch parameterization is included in all WRF releases but appears to overestimate wind farm wakes and likely overestimates climate effects from wind turbines.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present multiple year-long simulations with real WT characteristics and locations and two different wind farm parameterizations with a goal of diagnosing near-surface climate effects.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4E38FC-C9E4-5D45-8863-D2F30A4BFAE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9389" y="5474873"/>
            <a:ext cx="3352280" cy="921185"/>
          </a:xfrm>
        </p:spPr>
        <p:txBody>
          <a:bodyPr/>
          <a:lstStyle/>
          <a:p>
            <a:r>
              <a:rPr lang="en-US" dirty="0"/>
              <a:t>Shepherd T.J., </a:t>
            </a:r>
            <a:r>
              <a:rPr lang="en-US" dirty="0" err="1"/>
              <a:t>Barthelmie</a:t>
            </a:r>
            <a:r>
              <a:rPr lang="en-US" dirty="0"/>
              <a:t> R.J. and Pryor S.C. (2020): Sensitivity of wind turbine array downstream effects to the parameterization used in WRF. </a:t>
            </a:r>
            <a:r>
              <a:rPr lang="en-US" i="1" dirty="0"/>
              <a:t>Journal of Applied Meteorology and Climatology </a:t>
            </a:r>
            <a:r>
              <a:rPr lang="en-US" b="1" dirty="0"/>
              <a:t>59</a:t>
            </a:r>
            <a:r>
              <a:rPr lang="en-US" dirty="0"/>
              <a:t> 333-361 </a:t>
            </a:r>
            <a:r>
              <a:rPr lang="en-US" dirty="0" err="1"/>
              <a:t>doi</a:t>
            </a:r>
            <a:r>
              <a:rPr lang="en-US" dirty="0"/>
              <a:t>: 10.1175/JAMC-D-19-0135.1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22279F-6EB2-AF48-B68C-32E3EAFD7326}"/>
              </a:ext>
            </a:extLst>
          </p:cNvPr>
          <p:cNvSpPr/>
          <p:nvPr/>
        </p:nvSpPr>
        <p:spPr>
          <a:xfrm>
            <a:off x="-6614" y="4390242"/>
            <a:ext cx="346428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Mean seasonal difference in air temperature at 2m for each grid cell: WT on minus no WT for two parameterizations (Fitch and EWP).  Differences are only shown for grid cells for which a two-sample t test indicated that the mean values derived</a:t>
            </a:r>
          </a:p>
          <a:p>
            <a:pPr algn="ctr"/>
            <a:r>
              <a:rPr lang="en-US" sz="1000" dirty="0"/>
              <a:t>from samples from the wind parameterization domain and the no-WT domain are significantly different. The black dots represent grid cells that contain WT in Iowa.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0598219-EE44-9341-83F1-3D3C21DAB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29" y="840219"/>
            <a:ext cx="2743200" cy="355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65413"/>
      </p:ext>
    </p:extLst>
  </p:cSld>
  <p:clrMapOvr>
    <a:masterClrMapping/>
  </p:clrMapOvr>
</p:sld>
</file>

<file path=ppt/theme/theme1.xml><?xml version="1.0" encoding="utf-8"?>
<a:theme xmlns:a="http://schemas.openxmlformats.org/drawingml/2006/main" name="DOE-SC EESA Highlight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2861</TotalTime>
  <Words>257</Words>
  <Application>Microsoft Macintosh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DOE-SC EESA Highlights</vt:lpstr>
      <vt:lpstr>Climate effects from wind turbines</vt:lpstr>
    </vt:vector>
  </TitlesOfParts>
  <Company>LBNL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Maryann Villavert</dc:creator>
  <cp:lastModifiedBy>Sara C Pryor</cp:lastModifiedBy>
  <cp:revision>157</cp:revision>
  <cp:lastPrinted>2018-11-09T16:24:55Z</cp:lastPrinted>
  <dcterms:created xsi:type="dcterms:W3CDTF">2016-02-10T19:06:12Z</dcterms:created>
  <dcterms:modified xsi:type="dcterms:W3CDTF">2020-04-08T22:07:57Z</dcterms:modified>
</cp:coreProperties>
</file>