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33" autoAdjust="0"/>
    <p:restoredTop sz="94669" autoAdjust="0"/>
  </p:normalViewPr>
  <p:slideViewPr>
    <p:cSldViewPr snapToGrid="0" snapToObjects="1">
      <p:cViewPr varScale="1">
        <p:scale>
          <a:sx n="87" d="100"/>
          <a:sy n="87" d="100"/>
        </p:scale>
        <p:origin x="440" y="16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8/26/19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656211" cy="708660"/>
          </a:xfrm>
        </p:spPr>
        <p:txBody>
          <a:bodyPr/>
          <a:lstStyle/>
          <a:p>
            <a:r>
              <a:rPr lang="en-US" dirty="0"/>
              <a:t>Wind farm wakes simulated using WRF </a:t>
            </a:r>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p:txBody>
          <a:bodyPr/>
          <a:lstStyle/>
          <a:p>
            <a:r>
              <a:rPr lang="en-US" dirty="0"/>
              <a:t>Optimization of wind turbine (WT) arrays to maximize system-wide power production (i.e. minimize ‘wind-theft’)and minimize impacts on the local environment requires high-fidelity simulations of array-array interactions at the regional scale.  Our analyses provide key guidance on how to conduct and evaluate such simulations.</a:t>
            </a:r>
          </a:p>
          <a:p>
            <a:endParaRPr lang="en-US" dirty="0"/>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46783" y="3260530"/>
            <a:ext cx="5932453" cy="749366"/>
          </a:xfrm>
        </p:spPr>
        <p:txBody>
          <a:bodyPr/>
          <a:lstStyle/>
          <a:p>
            <a:pPr>
              <a:spcBef>
                <a:spcPts val="0"/>
              </a:spcBef>
            </a:pPr>
            <a:r>
              <a:rPr lang="en-US" dirty="0"/>
              <a:t>No definitive statement can yet be made about which wind farm parameterization (Fitch or EWP) available for use in the Weather Research and Forecasting (WRF) model is more accurate. However, differences in the efficiency of electricity production and near-surface climate perturbations are substantial (i.e. a factor of 2 in local temperature perturbations - warming of coldest hours). </a:t>
            </a:r>
          </a:p>
          <a:p>
            <a:pPr>
              <a:spcBef>
                <a:spcPts val="0"/>
              </a:spcBef>
            </a:pPr>
            <a:endParaRPr lang="en-US" dirty="0"/>
          </a:p>
          <a:p>
            <a:r>
              <a:rPr lang="en-US" dirty="0"/>
              <a:t>We present new year-long simulations for a nested domain centered on Iowa (state with highest WT density) in the US Midwest that employ real WT characteristics and locations. </a:t>
            </a:r>
          </a:p>
          <a:p>
            <a:endParaRPr lang="en-US" dirty="0"/>
          </a:p>
          <a:p>
            <a:endParaRPr lang="en-US" dirty="0"/>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p:txBody>
          <a:bodyPr/>
          <a:lstStyle/>
          <a:p>
            <a:r>
              <a:rPr lang="en-US" dirty="0"/>
              <a:t>Pryor S.C., Shepherd T.J., </a:t>
            </a:r>
            <a:r>
              <a:rPr lang="en-US" dirty="0" err="1"/>
              <a:t>Barthelmie</a:t>
            </a:r>
            <a:r>
              <a:rPr lang="en-US" dirty="0"/>
              <a:t> R.J., </a:t>
            </a:r>
            <a:r>
              <a:rPr lang="en-US" dirty="0" err="1"/>
              <a:t>Hahmann</a:t>
            </a:r>
            <a:r>
              <a:rPr lang="en-US" dirty="0"/>
              <a:t> A., Volker P. (2019): Wind farm wakes simulated using WRF.  </a:t>
            </a:r>
            <a:r>
              <a:rPr lang="en-US" i="1" dirty="0"/>
              <a:t>Journal of Physics: Conference Series </a:t>
            </a:r>
            <a:r>
              <a:rPr lang="en-US" b="1" dirty="0"/>
              <a:t>1256</a:t>
            </a:r>
            <a:r>
              <a:rPr lang="en-US" dirty="0"/>
              <a:t> 012025 </a:t>
            </a:r>
            <a:r>
              <a:rPr lang="en-US" dirty="0" err="1"/>
              <a:t>doi</a:t>
            </a:r>
            <a:r>
              <a:rPr lang="en-US" dirty="0"/>
              <a:t>: 10.1088/1742-6596/1256/1/012025 </a:t>
            </a:r>
          </a:p>
        </p:txBody>
      </p:sp>
      <p:sp>
        <p:nvSpPr>
          <p:cNvPr id="15" name="Rectangle 14">
            <a:extLst>
              <a:ext uri="{FF2B5EF4-FFF2-40B4-BE49-F238E27FC236}">
                <a16:creationId xmlns:a16="http://schemas.microsoft.com/office/drawing/2014/main" id="{7A22279F-6EB2-AF48-B68C-32E3EAFD7326}"/>
              </a:ext>
            </a:extLst>
          </p:cNvPr>
          <p:cNvSpPr/>
          <p:nvPr/>
        </p:nvSpPr>
        <p:spPr>
          <a:xfrm>
            <a:off x="49389" y="3626349"/>
            <a:ext cx="3464286" cy="1600438"/>
          </a:xfrm>
          <a:prstGeom prst="rect">
            <a:avLst/>
          </a:prstGeom>
        </p:spPr>
        <p:txBody>
          <a:bodyPr wrap="square">
            <a:spAutoFit/>
          </a:bodyPr>
          <a:lstStyle/>
          <a:p>
            <a:pPr algn="ctr">
              <a:spcAft>
                <a:spcPts val="1000"/>
              </a:spcAft>
            </a:pPr>
            <a:r>
              <a:rPr lang="en-US" sz="1400" dirty="0">
                <a:latin typeface="Arial" panose="020B0604020202020204" pitchFamily="34" charset="0"/>
                <a:cs typeface="Arial" panose="020B0604020202020204" pitchFamily="34" charset="0"/>
              </a:rPr>
              <a:t>Symbols: Maximum positive/negative &amp; mean perturbation to summertime hourly near-surface air temperature (</a:t>
            </a:r>
            <a:r>
              <a:rPr lang="en-US" sz="1400" dirty="0">
                <a:latin typeface="Arial" panose="020B0604020202020204" pitchFamily="34" charset="0"/>
                <a:cs typeface="Arial" panose="020B0604020202020204" pitchFamily="34" charset="0"/>
                <a:sym typeface="Symbol" pitchFamily="2" charset="2"/>
              </a:rPr>
              <a:t></a:t>
            </a:r>
            <a:r>
              <a:rPr lang="en-US" sz="1400" dirty="0">
                <a:latin typeface="Arial" panose="020B0604020202020204" pitchFamily="34" charset="0"/>
                <a:cs typeface="Arial" panose="020B0604020202020204" pitchFamily="34" charset="0"/>
              </a:rPr>
              <a:t>T) in grid cells containing wind turbines (WT) for simulations with Fitch or EWP. Lines: background grid cells (i.e. stochastic effects distant from WT)</a:t>
            </a: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B83BD509-CB2E-124A-A07B-E856D6831326}"/>
              </a:ext>
            </a:extLst>
          </p:cNvPr>
          <p:cNvPicPr/>
          <p:nvPr/>
        </p:nvPicPr>
        <p:blipFill rotWithShape="1">
          <a:blip r:embed="rId2" cstate="print">
            <a:extLst>
              <a:ext uri="{28A0092B-C50C-407E-A947-70E740481C1C}">
                <a14:useLocalDpi xmlns:a14="http://schemas.microsoft.com/office/drawing/2010/main" val="0"/>
              </a:ext>
            </a:extLst>
          </a:blip>
          <a:srcRect l="2250" r="7746"/>
          <a:stretch/>
        </p:blipFill>
        <p:spPr>
          <a:xfrm>
            <a:off x="114964" y="771865"/>
            <a:ext cx="3333136" cy="2774950"/>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2809</TotalTime>
  <Words>248</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 New Roman</vt:lpstr>
      <vt:lpstr>DOE-SC EESA Highlights</vt:lpstr>
      <vt:lpstr>Wind farm wakes simulated using WRF </vt:lpstr>
    </vt:vector>
  </TitlesOfParts>
  <Company>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Sara C Pryor</cp:lastModifiedBy>
  <cp:revision>146</cp:revision>
  <cp:lastPrinted>2018-11-09T16:24:55Z</cp:lastPrinted>
  <dcterms:created xsi:type="dcterms:W3CDTF">2016-02-10T19:06:12Z</dcterms:created>
  <dcterms:modified xsi:type="dcterms:W3CDTF">2019-08-26T17:23:23Z</dcterms:modified>
</cp:coreProperties>
</file>