
<file path=[Content_Types].xml><?xml version="1.0" encoding="utf-8"?>
<Types xmlns="http://schemas.openxmlformats.org/package/2006/content-types">
  <Default Extension="(null)"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7" r:id="rId2"/>
    <p:sldId id="259"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762"/>
  </p:normalViewPr>
  <p:slideViewPr>
    <p:cSldViewPr snapToGrid="0" snapToObjects="1">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970D8B-22B4-C24A-9876-B0CA3045ADDC}" type="datetimeFigureOut">
              <a:rPr lang="en-US" smtClean="0"/>
              <a:t>4/1/19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97A8C9-755A-8249-9595-886C4DAF2F59}" type="slidenum">
              <a:rPr lang="en-US" smtClean="0"/>
              <a:t>‹#›</a:t>
            </a:fld>
            <a:endParaRPr lang="en-US"/>
          </a:p>
        </p:txBody>
      </p:sp>
    </p:spTree>
    <p:extLst>
      <p:ext uri="{BB962C8B-B14F-4D97-AF65-F5344CB8AC3E}">
        <p14:creationId xmlns:p14="http://schemas.microsoft.com/office/powerpoint/2010/main" val="387667210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t>Funded by BER/ASCR </a:t>
            </a:r>
            <a:r>
              <a:rPr lang="en-US" dirty="0" err="1"/>
              <a:t>SciDAC</a:t>
            </a:r>
            <a:r>
              <a:rPr lang="en-US" dirty="0"/>
              <a:t> PISCEES </a:t>
            </a:r>
            <a:r>
              <a:rPr lang="en-US" sz="1200" dirty="0"/>
              <a:t>and </a:t>
            </a:r>
            <a:r>
              <a:rPr lang="en-US" sz="1200" dirty="0" err="1"/>
              <a:t>ProSPect</a:t>
            </a:r>
            <a:r>
              <a:rPr lang="en-US" sz="1200" dirty="0"/>
              <a:t> </a:t>
            </a:r>
            <a:r>
              <a:rPr lang="en-US" dirty="0"/>
              <a:t>projects. S. Price, LANL, PI</a:t>
            </a:r>
          </a:p>
          <a:p>
            <a:endParaRPr lang="en-US" dirty="0"/>
          </a:p>
        </p:txBody>
      </p:sp>
      <p:sp>
        <p:nvSpPr>
          <p:cNvPr id="4" name="Slide Number Placeholder 3"/>
          <p:cNvSpPr>
            <a:spLocks noGrp="1"/>
          </p:cNvSpPr>
          <p:nvPr>
            <p:ph type="sldNum" sz="quarter" idx="10"/>
          </p:nvPr>
        </p:nvSpPr>
        <p:spPr/>
        <p:txBody>
          <a:bodyPr/>
          <a:lstStyle/>
          <a:p>
            <a:fld id="{2A4C499E-0E57-6E44-B184-384C814FFF57}" type="slidenum">
              <a:rPr lang="en-US" smtClean="0"/>
              <a:pPr/>
              <a:t>1</a:t>
            </a:fld>
            <a:endParaRPr lang="en-US"/>
          </a:p>
        </p:txBody>
      </p:sp>
    </p:spTree>
    <p:extLst>
      <p:ext uri="{BB962C8B-B14F-4D97-AF65-F5344CB8AC3E}">
        <p14:creationId xmlns:p14="http://schemas.microsoft.com/office/powerpoint/2010/main" val="2531416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a:noFill/>
          <a:ln/>
        </p:spPr>
        <p:txBody>
          <a:bodyPr/>
          <a:lstStyle/>
          <a:p>
            <a:pPr>
              <a:lnSpc>
                <a:spcPct val="80000"/>
              </a:lnSpc>
              <a:spcBef>
                <a:spcPct val="0"/>
              </a:spcBef>
              <a:buFontTx/>
              <a:buNone/>
            </a:pPr>
            <a:endParaRPr lang="en-US" sz="1100" dirty="0"/>
          </a:p>
        </p:txBody>
      </p:sp>
      <p:sp>
        <p:nvSpPr>
          <p:cNvPr id="15363" name="Slide Number Placeholder 3"/>
          <p:cNvSpPr txBox="1">
            <a:spLocks noGrp="1"/>
          </p:cNvSpPr>
          <p:nvPr/>
        </p:nvSpPr>
        <p:spPr bwMode="auto">
          <a:xfrm>
            <a:off x="3883411" y="8685396"/>
            <a:ext cx="2973041" cy="457045"/>
          </a:xfrm>
          <a:prstGeom prst="rect">
            <a:avLst/>
          </a:prstGeom>
          <a:noFill/>
          <a:ln w="9525">
            <a:noFill/>
            <a:miter lim="800000"/>
            <a:headEnd/>
            <a:tailEnd/>
          </a:ln>
        </p:spPr>
        <p:txBody>
          <a:bodyPr lIns="90039" tIns="45019" rIns="90039" bIns="45019" anchor="b"/>
          <a:lstStyle/>
          <a:p>
            <a:pPr algn="r" defTabSz="900960" eaLnBrk="0" hangingPunct="0"/>
            <a:fld id="{CC75C1CE-B3C7-4E1B-B254-F041918EBDA5}" type="slidenum">
              <a:rPr lang="en-US" sz="1200"/>
              <a:pPr algn="r" defTabSz="900960" eaLnBrk="0" hangingPunct="0"/>
              <a:t>2</a:t>
            </a:fld>
            <a:endParaRPr lang="en-US" sz="1200" dirty="0"/>
          </a:p>
        </p:txBody>
      </p:sp>
    </p:spTree>
    <p:extLst>
      <p:ext uri="{BB962C8B-B14F-4D97-AF65-F5344CB8AC3E}">
        <p14:creationId xmlns:p14="http://schemas.microsoft.com/office/powerpoint/2010/main" val="2944380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5B4BCA9-DDD8-D148-9837-B3D7168CD21D}" type="datetimeFigureOut">
              <a:rPr lang="en-US" smtClean="0"/>
              <a:t>4/1/19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3232258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B4BCA9-DDD8-D148-9837-B3D7168CD21D}" type="datetimeFigureOut">
              <a:rPr lang="en-US" smtClean="0"/>
              <a:t>4/1/19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2686312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B4BCA9-DDD8-D148-9837-B3D7168CD21D}" type="datetimeFigureOut">
              <a:rPr lang="en-US" smtClean="0"/>
              <a:t>4/1/19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3653156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B4BCA9-DDD8-D148-9837-B3D7168CD21D}" type="datetimeFigureOut">
              <a:rPr lang="en-US" smtClean="0"/>
              <a:t>4/1/19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851693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B4BCA9-DDD8-D148-9837-B3D7168CD21D}" type="datetimeFigureOut">
              <a:rPr lang="en-US" smtClean="0"/>
              <a:t>4/1/19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412689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B4BCA9-DDD8-D148-9837-B3D7168CD21D}" type="datetimeFigureOut">
              <a:rPr lang="en-US" smtClean="0"/>
              <a:t>4/1/19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2095911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B4BCA9-DDD8-D148-9837-B3D7168CD21D}" type="datetimeFigureOut">
              <a:rPr lang="en-US" smtClean="0"/>
              <a:t>4/1/19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276866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B4BCA9-DDD8-D148-9837-B3D7168CD21D}" type="datetimeFigureOut">
              <a:rPr lang="en-US" smtClean="0"/>
              <a:t>4/1/19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3027781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B4BCA9-DDD8-D148-9837-B3D7168CD21D}" type="datetimeFigureOut">
              <a:rPr lang="en-US" smtClean="0"/>
              <a:t>4/1/19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2250235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B4BCA9-DDD8-D148-9837-B3D7168CD21D}" type="datetimeFigureOut">
              <a:rPr lang="en-US" smtClean="0"/>
              <a:t>4/1/19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820349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B4BCA9-DDD8-D148-9837-B3D7168CD21D}" type="datetimeFigureOut">
              <a:rPr lang="en-US" smtClean="0"/>
              <a:t>4/1/19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17568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B4BCA9-DDD8-D148-9837-B3D7168CD21D}" type="datetimeFigureOut">
              <a:rPr lang="en-US" smtClean="0"/>
              <a:t>4/1/19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8DE9C5-5B83-F748-A24A-E5CDA9AA06F6}" type="slidenum">
              <a:rPr lang="en-US" smtClean="0"/>
              <a:t>‹#›</a:t>
            </a:fld>
            <a:endParaRPr lang="en-US"/>
          </a:p>
        </p:txBody>
      </p:sp>
    </p:spTree>
    <p:extLst>
      <p:ext uri="{BB962C8B-B14F-4D97-AF65-F5344CB8AC3E}">
        <p14:creationId xmlns:p14="http://schemas.microsoft.com/office/powerpoint/2010/main" val="3918899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ithub.com/LIVVkit/LIVVki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null)"/><Relationship Id="rId5" Type="http://schemas.openxmlformats.org/officeDocument/2006/relationships/image" Target="../media/image2.(nul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g"/><Relationship Id="rId4" Type="http://schemas.openxmlformats.org/officeDocument/2006/relationships/hyperlink" Target="mailto:evanskj@ornl.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8007" y="127000"/>
            <a:ext cx="7120632" cy="787400"/>
          </a:xfrm>
        </p:spPr>
        <p:txBody>
          <a:bodyPr>
            <a:normAutofit fontScale="90000"/>
          </a:bodyPr>
          <a:lstStyle/>
          <a:p>
            <a:r>
              <a:rPr lang="en-US" sz="2800" dirty="0" err="1">
                <a:solidFill>
                  <a:schemeClr val="tx2"/>
                </a:solidFill>
                <a:latin typeface="Arial Black" panose="020B0604020202020204" pitchFamily="34" charset="0"/>
                <a:cs typeface="Arial Black" panose="020B0604020202020204" pitchFamily="34" charset="0"/>
              </a:rPr>
              <a:t>LIVVkit</a:t>
            </a:r>
            <a:r>
              <a:rPr lang="en-US" sz="2800" dirty="0">
                <a:solidFill>
                  <a:schemeClr val="tx2"/>
                </a:solidFill>
                <a:latin typeface="Arial Black" panose="020B0604020202020204" pitchFamily="34" charset="0"/>
                <a:cs typeface="Arial Black" panose="020B0604020202020204" pitchFamily="34" charset="0"/>
              </a:rPr>
              <a:t> 2.1: Automated and extensible ice sheet model validation</a:t>
            </a:r>
          </a:p>
        </p:txBody>
      </p:sp>
      <p:sp>
        <p:nvSpPr>
          <p:cNvPr id="10" name="TextBox 9"/>
          <p:cNvSpPr txBox="1">
            <a:spLocks noChangeArrowheads="1"/>
          </p:cNvSpPr>
          <p:nvPr/>
        </p:nvSpPr>
        <p:spPr bwMode="auto">
          <a:xfrm>
            <a:off x="93844" y="1053813"/>
            <a:ext cx="4909487" cy="57554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600" b="1" dirty="0">
                <a:solidFill>
                  <a:srgbClr val="006600"/>
                </a:solidFill>
              </a:rPr>
              <a:t>Objective: </a:t>
            </a:r>
            <a:r>
              <a:rPr lang="en-US" sz="1600" dirty="0"/>
              <a:t> </a:t>
            </a:r>
          </a:p>
          <a:p>
            <a:pPr marL="285750" indent="-285750" eaLnBrk="1" hangingPunct="1">
              <a:buFont typeface="Arial" panose="020B0604020202020204" pitchFamily="34" charset="0"/>
              <a:buChar char="•"/>
            </a:pPr>
            <a:r>
              <a:rPr lang="en-US" sz="1600" dirty="0"/>
              <a:t>Enable efficient and fully reproducible workflows for post-processing, analysis, and visualization of observational and model-derived datasets </a:t>
            </a:r>
          </a:p>
          <a:p>
            <a:pPr marL="285750" indent="-285750" eaLnBrk="1" hangingPunct="1">
              <a:buFont typeface="Arial" panose="020B0604020202020204" pitchFamily="34" charset="0"/>
              <a:buChar char="•"/>
            </a:pPr>
            <a:r>
              <a:rPr lang="en-US" sz="1600" dirty="0"/>
              <a:t>Provide information in a shareable format, whereby all data, methodologies, and output are distributed to users for evaluation</a:t>
            </a:r>
          </a:p>
          <a:p>
            <a:pPr eaLnBrk="1" hangingPunct="1"/>
            <a:r>
              <a:rPr lang="en-US" sz="1600" dirty="0"/>
              <a:t>Code Release 2.1, </a:t>
            </a:r>
            <a:r>
              <a:rPr lang="en-US" sz="1600" dirty="0">
                <a:hlinkClick r:id="rId3"/>
              </a:rPr>
              <a:t>https://github.com/LIVVkit/LIVVkit</a:t>
            </a:r>
            <a:endParaRPr lang="en-US" sz="1600" dirty="0"/>
          </a:p>
          <a:p>
            <a:pPr eaLnBrk="1" hangingPunct="1"/>
            <a:endParaRPr lang="en-US" sz="1600" b="1" dirty="0">
              <a:solidFill>
                <a:srgbClr val="006600"/>
              </a:solidFill>
            </a:endParaRPr>
          </a:p>
          <a:p>
            <a:pPr eaLnBrk="1" hangingPunct="1"/>
            <a:r>
              <a:rPr lang="en-US" sz="1600" b="1" dirty="0">
                <a:solidFill>
                  <a:srgbClr val="006600"/>
                </a:solidFill>
              </a:rPr>
              <a:t>New Science with </a:t>
            </a:r>
            <a:r>
              <a:rPr lang="en-US" sz="1600" b="1" dirty="0" err="1">
                <a:solidFill>
                  <a:srgbClr val="006600"/>
                </a:solidFill>
              </a:rPr>
              <a:t>LIVVkit</a:t>
            </a:r>
            <a:r>
              <a:rPr lang="en-US" sz="1600" b="1" dirty="0">
                <a:solidFill>
                  <a:srgbClr val="006600"/>
                </a:solidFill>
              </a:rPr>
              <a:t>: </a:t>
            </a:r>
          </a:p>
          <a:p>
            <a:pPr marL="285750" indent="-285750" eaLnBrk="1" hangingPunct="1">
              <a:buFont typeface="Arial" panose="020B0604020202020204" pitchFamily="34" charset="0"/>
              <a:buChar char="•"/>
            </a:pPr>
            <a:r>
              <a:rPr lang="en-US" sz="1600" dirty="0"/>
              <a:t>Identified that CESM1 (1) exhibits a positive bias in the surface mass balance focused largely around Greenland’s southwest region due to insufficient ablation and (2) total clouds over Greenland are considerably too few and capture no summer minimum</a:t>
            </a:r>
          </a:p>
          <a:p>
            <a:pPr eaLnBrk="1" hangingPunct="1"/>
            <a:endParaRPr lang="en-US" sz="1600" dirty="0"/>
          </a:p>
          <a:p>
            <a:pPr eaLnBrk="1" hangingPunct="1"/>
            <a:r>
              <a:rPr lang="en-US" sz="1600" b="1" dirty="0">
                <a:solidFill>
                  <a:srgbClr val="006600"/>
                </a:solidFill>
              </a:rPr>
              <a:t>Significance </a:t>
            </a:r>
            <a:r>
              <a:rPr lang="en-US" sz="1600" dirty="0"/>
              <a:t>  </a:t>
            </a:r>
          </a:p>
          <a:p>
            <a:pPr marL="285750" indent="-285750" eaLnBrk="1" hangingPunct="1">
              <a:buFont typeface="Arial" panose="020B0604020202020204" pitchFamily="34" charset="0"/>
              <a:buChar char="•"/>
            </a:pPr>
            <a:r>
              <a:rPr lang="en-US" sz="1600" dirty="0"/>
              <a:t>New capability to comprehensively validate high resolution ice sheet and coupled Earth system models with an active ice sheet </a:t>
            </a:r>
          </a:p>
          <a:p>
            <a:pPr marL="285750" indent="-285750" eaLnBrk="1" hangingPunct="1">
              <a:buFont typeface="Arial" panose="020B0604020202020204" pitchFamily="34" charset="0"/>
              <a:buChar char="•"/>
            </a:pPr>
            <a:r>
              <a:rPr lang="en-US" sz="1600" dirty="0"/>
              <a:t>Used for CMIP6 initialization scheme </a:t>
            </a:r>
          </a:p>
        </p:txBody>
      </p:sp>
      <p:pic>
        <p:nvPicPr>
          <p:cNvPr id="3" name="Picture 2" descr="livvkit_icon.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2438" y="127000"/>
            <a:ext cx="749300" cy="749300"/>
          </a:xfrm>
          <a:prstGeom prst="rect">
            <a:avLst/>
          </a:prstGeom>
        </p:spPr>
      </p:pic>
      <p:sp>
        <p:nvSpPr>
          <p:cNvPr id="15" name="TextBox 14"/>
          <p:cNvSpPr txBox="1"/>
          <p:nvPr/>
        </p:nvSpPr>
        <p:spPr>
          <a:xfrm>
            <a:off x="6999028" y="986228"/>
            <a:ext cx="184666" cy="369332"/>
          </a:xfrm>
          <a:prstGeom prst="rect">
            <a:avLst/>
          </a:prstGeom>
          <a:noFill/>
        </p:spPr>
        <p:txBody>
          <a:bodyPr wrap="none" rtlCol="0">
            <a:spAutoFit/>
          </a:bodyPr>
          <a:lstStyle/>
          <a:p>
            <a:endParaRPr lang="en-US" dirty="0"/>
          </a:p>
        </p:txBody>
      </p:sp>
      <p:pic>
        <p:nvPicPr>
          <p:cNvPr id="5" name="Picture 4">
            <a:extLst>
              <a:ext uri="{FF2B5EF4-FFF2-40B4-BE49-F238E27FC236}">
                <a16:creationId xmlns:a16="http://schemas.microsoft.com/office/drawing/2014/main" id="{E7F47F81-AC86-BB4D-865D-DAB5F58B66A5}"/>
              </a:ext>
            </a:extLst>
          </p:cNvPr>
          <p:cNvPicPr>
            <a:picLocks noChangeAspect="1"/>
          </p:cNvPicPr>
          <p:nvPr/>
        </p:nvPicPr>
        <p:blipFill>
          <a:blip r:embed="rId5"/>
          <a:stretch>
            <a:fillRect/>
          </a:stretch>
        </p:blipFill>
        <p:spPr>
          <a:xfrm>
            <a:off x="5360297" y="1067648"/>
            <a:ext cx="3277457" cy="2585426"/>
          </a:xfrm>
          <a:prstGeom prst="rect">
            <a:avLst/>
          </a:prstGeom>
        </p:spPr>
      </p:pic>
      <p:sp>
        <p:nvSpPr>
          <p:cNvPr id="6" name="TextBox 5">
            <a:extLst>
              <a:ext uri="{FF2B5EF4-FFF2-40B4-BE49-F238E27FC236}">
                <a16:creationId xmlns:a16="http://schemas.microsoft.com/office/drawing/2014/main" id="{C3BD5998-A4CA-BE46-865F-6040DE41698F}"/>
              </a:ext>
            </a:extLst>
          </p:cNvPr>
          <p:cNvSpPr txBox="1"/>
          <p:nvPr/>
        </p:nvSpPr>
        <p:spPr>
          <a:xfrm>
            <a:off x="5200109" y="3682849"/>
            <a:ext cx="3782499" cy="646331"/>
          </a:xfrm>
          <a:prstGeom prst="rect">
            <a:avLst/>
          </a:prstGeom>
          <a:noFill/>
        </p:spPr>
        <p:txBody>
          <a:bodyPr wrap="square" rtlCol="0">
            <a:spAutoFit/>
          </a:bodyPr>
          <a:lstStyle/>
          <a:p>
            <a:r>
              <a:rPr lang="en-US" sz="1200" dirty="0"/>
              <a:t>The norm of the surface velocity field (m/s, given by the color bars) from initialization (left), CISM-A (middle), and the difference (left) in the vicinity of </a:t>
            </a:r>
            <a:r>
              <a:rPr lang="en-US" sz="1200" dirty="0" err="1"/>
              <a:t>Jacobshaven</a:t>
            </a:r>
            <a:r>
              <a:rPr lang="en-US" sz="1200" dirty="0"/>
              <a:t> glacier.</a:t>
            </a:r>
          </a:p>
        </p:txBody>
      </p:sp>
      <p:sp>
        <p:nvSpPr>
          <p:cNvPr id="8" name="TextBox 7">
            <a:extLst>
              <a:ext uri="{FF2B5EF4-FFF2-40B4-BE49-F238E27FC236}">
                <a16:creationId xmlns:a16="http://schemas.microsoft.com/office/drawing/2014/main" id="{50628AEA-7581-404A-9F62-E5E3BC95EA76}"/>
              </a:ext>
            </a:extLst>
          </p:cNvPr>
          <p:cNvSpPr txBox="1"/>
          <p:nvPr/>
        </p:nvSpPr>
        <p:spPr>
          <a:xfrm>
            <a:off x="5119415" y="6246961"/>
            <a:ext cx="3943889" cy="461665"/>
          </a:xfrm>
          <a:prstGeom prst="rect">
            <a:avLst/>
          </a:prstGeom>
          <a:noFill/>
        </p:spPr>
        <p:txBody>
          <a:bodyPr wrap="square" rtlCol="0">
            <a:spAutoFit/>
          </a:bodyPr>
          <a:lstStyle/>
          <a:p>
            <a:r>
              <a:rPr lang="en-US" sz="1200" dirty="0"/>
              <a:t>Climatological monthly averages of total clouds over the </a:t>
            </a:r>
            <a:r>
              <a:rPr lang="en-US" sz="1200" dirty="0" err="1"/>
              <a:t>GrIS</a:t>
            </a:r>
            <a:r>
              <a:rPr lang="en-US" sz="1200" dirty="0"/>
              <a:t> region for CESM (red), ISCCP (green), and CLOUDSAT (cyan).</a:t>
            </a:r>
          </a:p>
        </p:txBody>
      </p:sp>
      <p:pic>
        <p:nvPicPr>
          <p:cNvPr id="11" name="Picture 10">
            <a:extLst>
              <a:ext uri="{FF2B5EF4-FFF2-40B4-BE49-F238E27FC236}">
                <a16:creationId xmlns:a16="http://schemas.microsoft.com/office/drawing/2014/main" id="{2AE47F10-706C-8649-A926-18E5CC7A9968}"/>
              </a:ext>
            </a:extLst>
          </p:cNvPr>
          <p:cNvPicPr>
            <a:picLocks noChangeAspect="1"/>
          </p:cNvPicPr>
          <p:nvPr/>
        </p:nvPicPr>
        <p:blipFill rotWithShape="1">
          <a:blip r:embed="rId6"/>
          <a:srcRect l="3383" r="11772" b="3848"/>
          <a:stretch/>
        </p:blipFill>
        <p:spPr>
          <a:xfrm>
            <a:off x="5763743" y="4358955"/>
            <a:ext cx="2470569" cy="1893186"/>
          </a:xfrm>
          <a:prstGeom prst="rect">
            <a:avLst/>
          </a:prstGeom>
        </p:spPr>
      </p:pic>
    </p:spTree>
    <p:extLst>
      <p:ext uri="{BB962C8B-B14F-4D97-AF65-F5344CB8AC3E}">
        <p14:creationId xmlns:p14="http://schemas.microsoft.com/office/powerpoint/2010/main" val="3459307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a:xfrm>
            <a:off x="1201475" y="264880"/>
            <a:ext cx="7314444" cy="762000"/>
          </a:xfrm>
        </p:spPr>
        <p:txBody>
          <a:bodyPr>
            <a:noAutofit/>
          </a:bodyPr>
          <a:lstStyle/>
          <a:p>
            <a:r>
              <a:rPr lang="en-US" sz="2400" dirty="0" err="1">
                <a:solidFill>
                  <a:schemeClr val="tx2"/>
                </a:solidFill>
                <a:latin typeface="Arial Black" panose="020B0604020202020204" pitchFamily="34" charset="0"/>
                <a:cs typeface="Arial Black" panose="020B0604020202020204" pitchFamily="34" charset="0"/>
              </a:rPr>
              <a:t>LIVVkit</a:t>
            </a:r>
            <a:r>
              <a:rPr lang="en-US" sz="2400" dirty="0">
                <a:solidFill>
                  <a:schemeClr val="tx2"/>
                </a:solidFill>
                <a:latin typeface="Arial Black" panose="020B0604020202020204" pitchFamily="34" charset="0"/>
                <a:cs typeface="Arial Black" panose="020B0604020202020204" pitchFamily="34" charset="0"/>
              </a:rPr>
              <a:t> 2.1: Automated and extensible ice sheet model validation</a:t>
            </a:r>
            <a:endParaRPr lang="en-US" sz="2400" b="1" dirty="0">
              <a:solidFill>
                <a:srgbClr val="006600"/>
              </a:solidFill>
              <a:latin typeface="Arial"/>
              <a:cs typeface="Arial"/>
            </a:endParaRPr>
          </a:p>
        </p:txBody>
      </p:sp>
      <p:sp>
        <p:nvSpPr>
          <p:cNvPr id="14341" name="TextBox 14"/>
          <p:cNvSpPr txBox="1">
            <a:spLocks noChangeArrowheads="1"/>
          </p:cNvSpPr>
          <p:nvPr/>
        </p:nvSpPr>
        <p:spPr bwMode="auto">
          <a:xfrm>
            <a:off x="152399" y="1228681"/>
            <a:ext cx="1130438" cy="369332"/>
          </a:xfrm>
          <a:prstGeom prst="rect">
            <a:avLst/>
          </a:prstGeom>
          <a:noFill/>
          <a:ln w="9525">
            <a:noFill/>
            <a:miter lim="800000"/>
            <a:headEnd/>
            <a:tailEnd/>
          </a:ln>
        </p:spPr>
        <p:txBody>
          <a:bodyPr wrap="none">
            <a:spAutoFit/>
          </a:bodyPr>
          <a:lstStyle/>
          <a:p>
            <a:pPr eaLnBrk="0" hangingPunct="0"/>
            <a:r>
              <a:rPr lang="en-US" i="1" dirty="0">
                <a:solidFill>
                  <a:srgbClr val="DA5500"/>
                </a:solidFill>
              </a:rPr>
              <a:t>Summary </a:t>
            </a:r>
          </a:p>
        </p:txBody>
      </p:sp>
      <p:sp>
        <p:nvSpPr>
          <p:cNvPr id="4" name="TextBox 3"/>
          <p:cNvSpPr txBox="1"/>
          <p:nvPr/>
        </p:nvSpPr>
        <p:spPr>
          <a:xfrm>
            <a:off x="6311900" y="3568700"/>
            <a:ext cx="184666" cy="369332"/>
          </a:xfrm>
          <a:prstGeom prst="rect">
            <a:avLst/>
          </a:prstGeom>
          <a:noFill/>
        </p:spPr>
        <p:txBody>
          <a:bodyPr wrap="none" rtlCol="0">
            <a:spAutoFit/>
          </a:bodyPr>
          <a:lstStyle/>
          <a:p>
            <a:endParaRPr lang="en-US" dirty="0"/>
          </a:p>
        </p:txBody>
      </p:sp>
      <p:pic>
        <p:nvPicPr>
          <p:cNvPr id="3" name="Picture 2" descr="ccsi-dev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7599" y="6246929"/>
            <a:ext cx="1571303" cy="483478"/>
          </a:xfrm>
          <a:prstGeom prst="rect">
            <a:avLst/>
          </a:prstGeom>
        </p:spPr>
      </p:pic>
      <p:sp>
        <p:nvSpPr>
          <p:cNvPr id="10" name="TextBox 9"/>
          <p:cNvSpPr txBox="1"/>
          <p:nvPr/>
        </p:nvSpPr>
        <p:spPr>
          <a:xfrm>
            <a:off x="152399" y="1608096"/>
            <a:ext cx="8886503" cy="3293209"/>
          </a:xfrm>
          <a:prstGeom prst="rect">
            <a:avLst/>
          </a:prstGeom>
          <a:noFill/>
        </p:spPr>
        <p:txBody>
          <a:bodyPr wrap="square" rtlCol="0">
            <a:spAutoFit/>
          </a:bodyPr>
          <a:lstStyle/>
          <a:p>
            <a:r>
              <a:rPr lang="en-US" sz="1600" dirty="0"/>
              <a:t>A collection of scientific analyses, metrics, and visualizations for robust validation of ice sheet models is presented using the </a:t>
            </a:r>
            <a:r>
              <a:rPr lang="en-US" sz="1600" dirty="0" err="1"/>
              <a:t>LIVVkit</a:t>
            </a:r>
            <a:r>
              <a:rPr lang="en-US" sz="1600" dirty="0"/>
              <a:t> package, version 2.1. This software collection targets stand-alone ice sheet or coupled Earth system models, and handles datasets and operations that require high-performance computing and storage. </a:t>
            </a:r>
            <a:r>
              <a:rPr lang="en-US" sz="1600" dirty="0" err="1"/>
              <a:t>LIVVkit</a:t>
            </a:r>
            <a:r>
              <a:rPr lang="en-US" sz="1600" dirty="0"/>
              <a:t> aims to enable efficient and fully reproducible workflows for post-processing, analysis, and visualization of observational and model-derived datasets in a shareable format, whereby all data, methodologies, and output are distributed to users for evaluation. We demonstrate </a:t>
            </a:r>
            <a:r>
              <a:rPr lang="en-US" sz="1600" dirty="0" err="1"/>
              <a:t>LIVVkit</a:t>
            </a:r>
            <a:r>
              <a:rPr lang="en-US" sz="1600" dirty="0"/>
              <a:t> validation for a Greenland ice sheet simulation using the coupled Community Earth System Model, CESM, as well as an idealized stand-alone high-resolution ice sheet model, CISM-Albany. As one example of the capability, </a:t>
            </a:r>
            <a:r>
              <a:rPr lang="en-US" sz="1600" dirty="0" err="1"/>
              <a:t>LIVVkit</a:t>
            </a:r>
            <a:r>
              <a:rPr lang="en-US" sz="1600" dirty="0"/>
              <a:t> analyzes the degree to which models capture the surface mass balance (SMB) and identifies potential sources of bias, using recently available in-situ and remotely sensed data as comparison. Related fields within atmosphere and land surface models, e.g. surface temperature, radiation, and cloud cover, are also diagnosed. Applied to the CESM1.0, </a:t>
            </a:r>
            <a:r>
              <a:rPr lang="en-US" sz="1600" dirty="0" err="1"/>
              <a:t>LIVVkit</a:t>
            </a:r>
            <a:r>
              <a:rPr lang="en-US" sz="1600" dirty="0"/>
              <a:t> identifies a positive SMB bias that is focused largely around Greenland's southwest region that is due to insufficient ablation.</a:t>
            </a:r>
          </a:p>
        </p:txBody>
      </p:sp>
      <p:sp>
        <p:nvSpPr>
          <p:cNvPr id="9" name="TextBox 8"/>
          <p:cNvSpPr txBox="1"/>
          <p:nvPr/>
        </p:nvSpPr>
        <p:spPr>
          <a:xfrm>
            <a:off x="152399" y="5836713"/>
            <a:ext cx="8915400" cy="307777"/>
          </a:xfrm>
          <a:prstGeom prst="rect">
            <a:avLst/>
          </a:prstGeom>
          <a:noFill/>
        </p:spPr>
        <p:txBody>
          <a:bodyPr wrap="square" rtlCol="0">
            <a:spAutoFit/>
          </a:bodyPr>
          <a:lstStyle/>
          <a:p>
            <a:r>
              <a:rPr lang="en-US" sz="1400" b="1" dirty="0"/>
              <a:t>Contact: </a:t>
            </a:r>
            <a:r>
              <a:rPr lang="en-US" sz="1400" dirty="0"/>
              <a:t> Kate Evans </a:t>
            </a:r>
            <a:r>
              <a:rPr lang="en-US" sz="1400" dirty="0">
                <a:hlinkClick r:id="rId4"/>
              </a:rPr>
              <a:t>evanskj@ornl.gov</a:t>
            </a:r>
            <a:r>
              <a:rPr lang="en-US" sz="1400" dirty="0"/>
              <a:t>; Funded by BER/ASCR </a:t>
            </a:r>
            <a:r>
              <a:rPr lang="en-US" sz="1400" dirty="0" err="1"/>
              <a:t>SciDAC</a:t>
            </a:r>
            <a:r>
              <a:rPr lang="en-US" sz="1400" dirty="0"/>
              <a:t> PISCEES and </a:t>
            </a:r>
            <a:r>
              <a:rPr lang="en-US" sz="1400" dirty="0" err="1"/>
              <a:t>ProSPect</a:t>
            </a:r>
            <a:r>
              <a:rPr lang="en-US" sz="1400" dirty="0"/>
              <a:t> projects.  Steve Price, LANL PI</a:t>
            </a:r>
          </a:p>
        </p:txBody>
      </p:sp>
      <p:pic>
        <p:nvPicPr>
          <p:cNvPr id="12" name="Picture 11" descr="LANL_logo.jpg"/>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5982979" y="6203138"/>
            <a:ext cx="1445995" cy="527269"/>
          </a:xfrm>
          <a:prstGeom prst="rect">
            <a:avLst/>
          </a:prstGeom>
        </p:spPr>
      </p:pic>
      <p:pic>
        <p:nvPicPr>
          <p:cNvPr id="13" name="Picture 12" descr="Scidac.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399" y="6144490"/>
            <a:ext cx="2378367" cy="713510"/>
          </a:xfrm>
          <a:prstGeom prst="rect">
            <a:avLst/>
          </a:prstGeom>
        </p:spPr>
      </p:pic>
      <p:pic>
        <p:nvPicPr>
          <p:cNvPr id="11" name="Picture 10" descr="livvkit_icon.pn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28600" y="188082"/>
            <a:ext cx="749300" cy="749300"/>
          </a:xfrm>
          <a:prstGeom prst="rect">
            <a:avLst/>
          </a:prstGeom>
        </p:spPr>
      </p:pic>
      <p:sp>
        <p:nvSpPr>
          <p:cNvPr id="2" name="TextBox 1">
            <a:extLst>
              <a:ext uri="{FF2B5EF4-FFF2-40B4-BE49-F238E27FC236}">
                <a16:creationId xmlns:a16="http://schemas.microsoft.com/office/drawing/2014/main" id="{E0780598-F476-A141-8EED-C5239D4F1C6C}"/>
              </a:ext>
            </a:extLst>
          </p:cNvPr>
          <p:cNvSpPr txBox="1"/>
          <p:nvPr/>
        </p:nvSpPr>
        <p:spPr>
          <a:xfrm>
            <a:off x="152399" y="5280720"/>
            <a:ext cx="8796392" cy="461665"/>
          </a:xfrm>
          <a:prstGeom prst="rect">
            <a:avLst/>
          </a:prstGeom>
          <a:noFill/>
        </p:spPr>
        <p:txBody>
          <a:bodyPr wrap="square" rtlCol="0">
            <a:spAutoFit/>
          </a:bodyPr>
          <a:lstStyle/>
          <a:p>
            <a:r>
              <a:rPr lang="en-US" sz="1200" dirty="0"/>
              <a:t>K. J. Evans, J. Kennedy, D. Lu, M. M. Forrester, S. Price, J. </a:t>
            </a:r>
            <a:r>
              <a:rPr lang="en-US" sz="1200" dirty="0" err="1"/>
              <a:t>Fyke</a:t>
            </a:r>
            <a:r>
              <a:rPr lang="en-US" sz="1200" dirty="0"/>
              <a:t>, A. Bennett, M. Hoffman, I. </a:t>
            </a:r>
            <a:r>
              <a:rPr lang="en-US" sz="1200" dirty="0" err="1"/>
              <a:t>Tezaur</a:t>
            </a:r>
            <a:r>
              <a:rPr lang="en-US" sz="1200" dirty="0"/>
              <a:t>, C. </a:t>
            </a:r>
            <a:r>
              <a:rPr lang="en-US" sz="1200" dirty="0" err="1"/>
              <a:t>Zender</a:t>
            </a:r>
            <a:r>
              <a:rPr lang="en-US" sz="1200" dirty="0"/>
              <a:t>, and M. Vizcaino (2018). </a:t>
            </a:r>
            <a:r>
              <a:rPr lang="en-US" sz="1200" dirty="0" err="1"/>
              <a:t>LIVVkit</a:t>
            </a:r>
            <a:r>
              <a:rPr lang="en-US" sz="1200" dirty="0"/>
              <a:t> 2.1: automated and extensible ice sheet model validation, Geo. Model. Dev. 12:1067-1086, 10.5194/gmd-12-1067-2019.</a:t>
            </a:r>
          </a:p>
        </p:txBody>
      </p:sp>
    </p:spTree>
    <p:extLst>
      <p:ext uri="{BB962C8B-B14F-4D97-AF65-F5344CB8AC3E}">
        <p14:creationId xmlns:p14="http://schemas.microsoft.com/office/powerpoint/2010/main" val="4245284134"/>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5860</TotalTime>
  <Words>549</Words>
  <Application>Microsoft Macintosh PowerPoint</Application>
  <PresentationFormat>On-screen Show (4:3)</PresentationFormat>
  <Paragraphs>22</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Black</vt:lpstr>
      <vt:lpstr>Calibri</vt:lpstr>
      <vt:lpstr>Office Theme</vt:lpstr>
      <vt:lpstr>LIVVkit 2.1: Automated and extensible ice sheet model validation</vt:lpstr>
      <vt:lpstr>LIVVkit 2.1: Automated and extensible ice sheet model validation</vt:lpstr>
    </vt:vector>
  </TitlesOfParts>
  <Company>ORNL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 Ice Verification and Validation (LIVV) Kit</dc:title>
  <dc:creator>Evans, Katherine J.</dc:creator>
  <cp:lastModifiedBy>Microsoft Office User</cp:lastModifiedBy>
  <cp:revision>25</cp:revision>
  <dcterms:created xsi:type="dcterms:W3CDTF">2015-07-23T14:40:58Z</dcterms:created>
  <dcterms:modified xsi:type="dcterms:W3CDTF">2019-04-02T14:03:57Z</dcterms:modified>
</cp:coreProperties>
</file>