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54" autoAdjust="0"/>
  </p:normalViewPr>
  <p:slideViewPr>
    <p:cSldViewPr>
      <p:cViewPr varScale="1">
        <p:scale>
          <a:sx n="203" d="100"/>
          <a:sy n="203" d="100"/>
        </p:scale>
        <p:origin x="1016"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9/22/20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9/22/20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hyperlink" Target="https://cmec.llnl.gov/results/enso/" TargetMode="External"/><Relationship Id="rId4" Type="http://schemas.openxmlformats.org/officeDocument/2006/relationships/hyperlink" Target="https://www.google.com/url?q=https%3A%2F%2Fdoi.org%2F10.1175%2FBAMS-D-19-0337.1&amp;sa=D&amp;sntz=1&amp;usg=AFQjCNF4b2AEW9NVC67dIRg1UZ_nMYTCG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EDB3C35-7FA3-B242-83AB-F134C42BDA7B}"/>
              </a:ext>
            </a:extLst>
          </p:cNvPr>
          <p:cNvPicPr>
            <a:picLocks noChangeAspect="1"/>
          </p:cNvPicPr>
          <p:nvPr/>
        </p:nvPicPr>
        <p:blipFill rotWithShape="1">
          <a:blip r:embed="rId3">
            <a:extLst>
              <a:ext uri="{28A0092B-C50C-407E-A947-70E740481C1C}">
                <a14:useLocalDpi xmlns:a14="http://schemas.microsoft.com/office/drawing/2010/main" val="0"/>
              </a:ext>
            </a:extLst>
          </a:blip>
          <a:srcRect l="6760"/>
          <a:stretch/>
        </p:blipFill>
        <p:spPr>
          <a:xfrm>
            <a:off x="6183783" y="685800"/>
            <a:ext cx="2855408" cy="5181600"/>
          </a:xfrm>
          <a:prstGeom prst="rect">
            <a:avLst/>
          </a:prstGeom>
        </p:spPr>
      </p:pic>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209490"/>
            <a:ext cx="9144000" cy="400110"/>
          </a:xfrm>
          <a:prstGeom prst="rect">
            <a:avLst/>
          </a:prstGeom>
          <a:noFill/>
        </p:spPr>
        <p:txBody>
          <a:bodyPr wrap="square">
            <a:spAutoFit/>
          </a:bodyPr>
          <a:lstStyle/>
          <a:p>
            <a:pPr algn="ctr"/>
            <a:r>
              <a:rPr lang="en-US" sz="2000" b="1" dirty="0"/>
              <a:t>Evaluating El Niño in climate models with the CLIVAR 2020 ENSO metrics package</a:t>
            </a:r>
          </a:p>
        </p:txBody>
      </p:sp>
      <p:sp>
        <p:nvSpPr>
          <p:cNvPr id="12" name="TextBox 11"/>
          <p:cNvSpPr txBox="1"/>
          <p:nvPr/>
        </p:nvSpPr>
        <p:spPr>
          <a:xfrm>
            <a:off x="104809" y="5867400"/>
            <a:ext cx="6968785"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dirty="0" err="1"/>
              <a:t>Planton</a:t>
            </a:r>
            <a:r>
              <a:rPr lang="en-US" sz="1200" dirty="0"/>
              <a:t>, Y., E. </a:t>
            </a:r>
            <a:r>
              <a:rPr lang="en-US" sz="1200" dirty="0" err="1"/>
              <a:t>Guilyardi</a:t>
            </a:r>
            <a:r>
              <a:rPr lang="en-US" sz="1200" dirty="0"/>
              <a:t>, A. T. Wittenberg, </a:t>
            </a:r>
            <a:r>
              <a:rPr lang="en-US" sz="1200" b="1" dirty="0" err="1"/>
              <a:t>Jiwoo</a:t>
            </a:r>
            <a:r>
              <a:rPr lang="en-US" sz="1200" b="1" dirty="0"/>
              <a:t> Lee</a:t>
            </a:r>
            <a:r>
              <a:rPr lang="en-US" sz="1200" dirty="0"/>
              <a:t>, </a:t>
            </a:r>
            <a:r>
              <a:rPr lang="en-US" sz="1200" b="1" dirty="0"/>
              <a:t>Peter </a:t>
            </a:r>
            <a:r>
              <a:rPr lang="en-US" sz="1200" b="1" dirty="0" err="1"/>
              <a:t>Gleckler</a:t>
            </a:r>
            <a:r>
              <a:rPr lang="en-US" sz="1200" dirty="0"/>
              <a:t>, T. </a:t>
            </a:r>
            <a:r>
              <a:rPr lang="en-US" sz="1200" dirty="0" err="1"/>
              <a:t>Bayr</a:t>
            </a:r>
            <a:r>
              <a:rPr lang="en-US" sz="1200" dirty="0"/>
              <a:t>, S. McGregor, M. J. </a:t>
            </a:r>
            <a:r>
              <a:rPr lang="en-US" sz="1200" dirty="0" err="1"/>
              <a:t>McPhaden</a:t>
            </a:r>
            <a:r>
              <a:rPr lang="en-US" sz="1200" dirty="0"/>
              <a:t>, S. Power, R. </a:t>
            </a:r>
            <a:r>
              <a:rPr lang="en-US" sz="1200" dirty="0" err="1"/>
              <a:t>Roehrig</a:t>
            </a:r>
            <a:r>
              <a:rPr lang="en-US" sz="1200" dirty="0"/>
              <a:t>, A. </a:t>
            </a:r>
            <a:r>
              <a:rPr lang="en-US" sz="1200" dirty="0" err="1"/>
              <a:t>Voldoire</a:t>
            </a:r>
            <a:r>
              <a:rPr lang="en-US" sz="1200" dirty="0"/>
              <a:t>, 2020: Evaluating El Niño in climate models with the CLIVAR 2020 ENSO metrics package. </a:t>
            </a:r>
            <a:r>
              <a:rPr lang="en-US" sz="1200" i="1" dirty="0"/>
              <a:t>Bulletin of the American Meteorological Society.</a:t>
            </a:r>
            <a:r>
              <a:rPr lang="en-US" sz="1200" dirty="0"/>
              <a:t> </a:t>
            </a:r>
            <a:r>
              <a:rPr lang="en-US" sz="1200" u="sng" dirty="0">
                <a:hlinkClick r:id="rId4" tooltip="https://www.google.com/url?q=https%3A%2F%2Fdoi.org%2F10.1175%2FBAMS-D-19-0337.1&amp;sa=D&amp;sntz=1&amp;usg=AFQjCNF4b2AEW9NVC67dIRg1UZ_nMYTCGA"/>
              </a:rPr>
              <a:t>doi: 10.1175/BAMS-D-19-0337.1</a:t>
            </a:r>
            <a:endParaRPr lang="en-GB" sz="1000" dirty="0">
              <a:latin typeface="Avenir Book" panose="02000503020000020003" pitchFamily="2" charset="0"/>
            </a:endParaRPr>
          </a:p>
        </p:txBody>
      </p:sp>
      <p:sp>
        <p:nvSpPr>
          <p:cNvPr id="11" name="TextBox 10"/>
          <p:cNvSpPr txBox="1"/>
          <p:nvPr/>
        </p:nvSpPr>
        <p:spPr>
          <a:xfrm>
            <a:off x="104809" y="916878"/>
            <a:ext cx="2533935" cy="4985980"/>
          </a:xfrm>
          <a:prstGeom prst="rect">
            <a:avLst/>
          </a:prstGeom>
          <a:noFill/>
        </p:spPr>
        <p:txBody>
          <a:bodyPr wrap="square" rtlCol="0">
            <a:spAutoFit/>
          </a:bodyPr>
          <a:lstStyle/>
          <a:p>
            <a:r>
              <a:rPr lang="en-US" sz="1600" b="1" dirty="0">
                <a:solidFill>
                  <a:srgbClr val="77933C"/>
                </a:solidFill>
                <a:latin typeface="Avenir Book" panose="02000503020000020003" pitchFamily="2" charset="0"/>
              </a:rPr>
              <a:t>Scientific Achievement</a:t>
            </a:r>
            <a:endParaRPr lang="en-US" sz="1100" dirty="0">
              <a:latin typeface="Avenir Book" panose="02000503020000020003" pitchFamily="2" charset="0"/>
            </a:endParaRPr>
          </a:p>
          <a:p>
            <a:r>
              <a:rPr lang="en-US" sz="1100" dirty="0">
                <a:latin typeface="Avenir Book" panose="02000503020000020003" pitchFamily="2" charset="0"/>
              </a:rPr>
              <a:t>With this multi-agency collaboration effort, we develop a software package that is for a suite of baseline metrics to evaluate the simulation of El Niño-Southern Oscillation (ENSO) variability, teleconnections and processes in Earth system models. In addition to contributing to this research, LLNL has developed a novel web-based interactive visualization of the resulting array of summary statistics and their underlying diagnostics (</a:t>
            </a:r>
            <a:r>
              <a:rPr lang="en-US" sz="1100" dirty="0">
                <a:latin typeface="Avenir Book" panose="02000503020000020003" pitchFamily="2" charset="0"/>
                <a:hlinkClick r:id="rId5"/>
              </a:rPr>
              <a:t>https://cmec.llnl.gov/results/enso/</a:t>
            </a:r>
            <a:r>
              <a:rPr lang="en-US" sz="1100" dirty="0">
                <a:latin typeface="Avenir Book" panose="02000503020000020003" pitchFamily="2" charset="0"/>
              </a:rPr>
              <a:t>). </a:t>
            </a:r>
          </a:p>
          <a:p>
            <a:endParaRPr lang="en-US" sz="1100" dirty="0">
              <a:latin typeface="Avenir Book" panose="02000503020000020003" pitchFamily="2" charset="0"/>
            </a:endParaRPr>
          </a:p>
          <a:p>
            <a:endParaRPr lang="en-US" sz="1100" dirty="0">
              <a:latin typeface="Avenir Book" panose="02000503020000020003" pitchFamily="2" charset="0"/>
            </a:endParaRPr>
          </a:p>
          <a:p>
            <a:r>
              <a:rPr lang="en-US" sz="1600" b="1" dirty="0">
                <a:solidFill>
                  <a:schemeClr val="accent3">
                    <a:lumMod val="75000"/>
                  </a:schemeClr>
                </a:solidFill>
                <a:latin typeface="Avenir Book" panose="02000503020000020003" pitchFamily="2" charset="0"/>
              </a:rPr>
              <a:t>Significance &amp; Impact</a:t>
            </a:r>
          </a:p>
          <a:p>
            <a:r>
              <a:rPr lang="en-US" sz="1100" dirty="0">
                <a:latin typeface="Avenir Book" panose="02000503020000020003" pitchFamily="2" charset="0"/>
              </a:rPr>
              <a:t>The El Niño-Southern Oscillation (ENSO) is the dominant mode of interannual climate variability on the planet, with far-reaching global impacts. It is therefore important to evaluate how well state-of-the-art numerical models capture the observed characteristics of ENSO.  </a:t>
            </a:r>
          </a:p>
          <a:p>
            <a:endParaRPr lang="en-US" sz="1100" dirty="0">
              <a:latin typeface="Avenir Book" panose="02000503020000020003" pitchFamily="2" charset="0"/>
            </a:endParaRPr>
          </a:p>
        </p:txBody>
      </p:sp>
      <p:pic>
        <p:nvPicPr>
          <p:cNvPr id="6" name="Picture 5" descr="A drawing of a face&#10;&#10;Description automatically generated">
            <a:extLst>
              <a:ext uri="{FF2B5EF4-FFF2-40B4-BE49-F238E27FC236}">
                <a16:creationId xmlns:a16="http://schemas.microsoft.com/office/drawing/2014/main" id="{7113E2AF-5419-E14E-A63F-296EA778103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14963" y="5879382"/>
            <a:ext cx="1824228" cy="607064"/>
          </a:xfrm>
          <a:prstGeom prst="rect">
            <a:avLst/>
          </a:prstGeom>
        </p:spPr>
      </p:pic>
      <p:sp>
        <p:nvSpPr>
          <p:cNvPr id="10" name="Rectangle 9">
            <a:extLst>
              <a:ext uri="{FF2B5EF4-FFF2-40B4-BE49-F238E27FC236}">
                <a16:creationId xmlns:a16="http://schemas.microsoft.com/office/drawing/2014/main" id="{84692440-16B2-FD41-B3C1-C81C3A5F9281}"/>
              </a:ext>
            </a:extLst>
          </p:cNvPr>
          <p:cNvSpPr/>
          <p:nvPr/>
        </p:nvSpPr>
        <p:spPr>
          <a:xfrm>
            <a:off x="2684187" y="2878878"/>
            <a:ext cx="3454153" cy="369332"/>
          </a:xfrm>
          <a:prstGeom prst="rect">
            <a:avLst/>
          </a:prstGeom>
        </p:spPr>
        <p:txBody>
          <a:bodyPr wrap="square">
            <a:spAutoFit/>
          </a:bodyPr>
          <a:lstStyle/>
          <a:p>
            <a:r>
              <a:rPr lang="en-US" sz="900" dirty="0">
                <a:latin typeface="Avenir Book" panose="02000503020000020003" pitchFamily="2" charset="0"/>
              </a:rPr>
              <a:t>Statistics from the CLIVAR 2020 ENSO metrics results a master portrait plot that provides the overall summary of performances</a:t>
            </a:r>
          </a:p>
        </p:txBody>
      </p:sp>
      <p:pic>
        <p:nvPicPr>
          <p:cNvPr id="14" name="Picture 13">
            <a:extLst>
              <a:ext uri="{FF2B5EF4-FFF2-40B4-BE49-F238E27FC236}">
                <a16:creationId xmlns:a16="http://schemas.microsoft.com/office/drawing/2014/main" id="{0F727414-F6F5-554A-B657-4B2E7E266F6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8744" y="795433"/>
            <a:ext cx="3545039" cy="2104321"/>
          </a:xfrm>
          <a:prstGeom prst="rect">
            <a:avLst/>
          </a:prstGeom>
        </p:spPr>
      </p:pic>
      <p:sp>
        <p:nvSpPr>
          <p:cNvPr id="16" name="Rectangle 15">
            <a:extLst>
              <a:ext uri="{FF2B5EF4-FFF2-40B4-BE49-F238E27FC236}">
                <a16:creationId xmlns:a16="http://schemas.microsoft.com/office/drawing/2014/main" id="{5DD2C4CD-0CA1-4D4E-8277-8407EF95EF71}"/>
              </a:ext>
            </a:extLst>
          </p:cNvPr>
          <p:cNvSpPr/>
          <p:nvPr/>
        </p:nvSpPr>
        <p:spPr>
          <a:xfrm>
            <a:off x="2456151" y="3429000"/>
            <a:ext cx="3781744" cy="2369880"/>
          </a:xfrm>
          <a:prstGeom prst="rect">
            <a:avLst/>
          </a:prstGeom>
        </p:spPr>
        <p:txBody>
          <a:bodyPr wrap="square">
            <a:spAutoFit/>
          </a:bodyPr>
          <a:lstStyle/>
          <a:p>
            <a:pPr lvl="0"/>
            <a:r>
              <a:rPr lang="en-US" sz="1600" b="1" dirty="0">
                <a:solidFill>
                  <a:srgbClr val="77933C"/>
                </a:solidFill>
                <a:latin typeface="Avenir Book" panose="02000503020000020003" pitchFamily="2" charset="0"/>
              </a:rPr>
              <a:t>Research summary</a:t>
            </a:r>
          </a:p>
          <a:p>
            <a:pPr lvl="0"/>
            <a:r>
              <a:rPr lang="en-US" sz="1100" dirty="0">
                <a:solidFill>
                  <a:prstClr val="black"/>
                </a:solidFill>
                <a:latin typeface="Avenir Book" panose="02000503020000020003" pitchFamily="2" charset="0"/>
              </a:rPr>
              <a:t>The new CLIVAR 2020 ENSO metrics package enables rapid analysis of multi-petabyte databases of simulations, such as those generated by the Coupled Model Intercomparison Project phases 5 (CMIP5) and 6 (CMIP6). The CMIP6 models are found to significantly outperform those from CMIP5 for 8 out of 24 ENSO-relevant metrics, with most CMIP6 models showing improved tropical Pacific seasonality and ENSO teleconnections. Only one ENSO metric is significantly degraded in CMIP6, namely the coupling between the ocean surface and subsurface temperature anomalies, while the majority of metrics remain unchanged.</a:t>
            </a:r>
          </a:p>
        </p:txBody>
      </p:sp>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36370</TotalTime>
  <Words>334</Words>
  <Application>Microsoft Macintosh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Lee, Jiwoo</cp:lastModifiedBy>
  <cp:revision>174</cp:revision>
  <dcterms:created xsi:type="dcterms:W3CDTF">2011-09-07T23:26:42Z</dcterms:created>
  <dcterms:modified xsi:type="dcterms:W3CDTF">2020-09-23T02:16:16Z</dcterms:modified>
</cp:coreProperties>
</file>