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208"/>
  </p:normalViewPr>
  <p:slideViewPr>
    <p:cSldViewPr snapToGrid="0" snapToObjects="1" showGuides="1">
      <p:cViewPr varScale="1">
        <p:scale>
          <a:sx n="124" d="100"/>
          <a:sy n="124" d="100"/>
        </p:scale>
        <p:origin x="1728"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cap="small"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0"/>
            <a:endParaRPr lang="en-US" dirty="0"/>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1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3" name="Picture 2">
            <a:extLst>
              <a:ext uri="{FF2B5EF4-FFF2-40B4-BE49-F238E27FC236}">
                <a16:creationId xmlns:a16="http://schemas.microsoft.com/office/drawing/2014/main" id="{F2645EF8-6261-8B42-92DA-FE4DCA82889F}"/>
              </a:ext>
            </a:extLst>
          </p:cNvPr>
          <p:cNvPicPr>
            <a:picLocks noChangeAspect="1"/>
          </p:cNvPicPr>
          <p:nvPr userDrawn="1"/>
        </p:nvPicPr>
        <p:blipFill>
          <a:blip r:embed="rId4"/>
          <a:stretch>
            <a:fillRect/>
          </a:stretch>
        </p:blipFill>
        <p:spPr>
          <a:xfrm>
            <a:off x="2992583" y="6353947"/>
            <a:ext cx="2335258" cy="439737"/>
          </a:xfrm>
          <a:prstGeom prst="rect">
            <a:avLst/>
          </a:prstGeom>
        </p:spPr>
      </p:pic>
    </p:spTree>
    <p:extLst>
      <p:ext uri="{BB962C8B-B14F-4D97-AF65-F5344CB8AC3E}">
        <p14:creationId xmlns:p14="http://schemas.microsoft.com/office/powerpoint/2010/main" val="73638913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2708013165"/>
      </p:ext>
    </p:extLst>
  </p:cSld>
  <p:clrMap bg1="lt1" tx1="dk1" bg2="lt2" tx2="dk2" accent1="accent1" accent2="accent2" accent3="accent3" accent4="accent4" accent5="accent5" accent6="accent6" hlink="hlink" folHlink="folHlink"/>
  <p:sldLayoutIdLst>
    <p:sldLayoutId id="2147483674" r:id="rId1"/>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emf"/><Relationship Id="rId1" Type="http://schemas.openxmlformats.org/officeDocument/2006/relationships/slideLayout" Target="../slideLayouts/slideLayout1.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D7D3-B4D0-854E-8108-9B6BF208CAA9}"/>
              </a:ext>
            </a:extLst>
          </p:cNvPr>
          <p:cNvSpPr>
            <a:spLocks noGrp="1"/>
          </p:cNvSpPr>
          <p:nvPr>
            <p:ph type="title"/>
          </p:nvPr>
        </p:nvSpPr>
        <p:spPr/>
        <p:txBody>
          <a:bodyPr>
            <a:noAutofit/>
          </a:bodyPr>
          <a:lstStyle/>
          <a:p>
            <a:pPr algn="ctr"/>
            <a:r>
              <a:rPr lang="en-US" sz="2400" dirty="0"/>
              <a:t>Using Convolutional Neural Networks for Streamflow Projection in California</a:t>
            </a:r>
          </a:p>
        </p:txBody>
      </p:sp>
      <p:sp>
        <p:nvSpPr>
          <p:cNvPr id="4" name="Text Placeholder 3">
            <a:extLst>
              <a:ext uri="{FF2B5EF4-FFF2-40B4-BE49-F238E27FC236}">
                <a16:creationId xmlns:a16="http://schemas.microsoft.com/office/drawing/2014/main" id="{8BA9D695-A6A4-3243-92F6-DCCF8C3C7A66}"/>
              </a:ext>
            </a:extLst>
          </p:cNvPr>
          <p:cNvSpPr>
            <a:spLocks noGrp="1"/>
          </p:cNvSpPr>
          <p:nvPr>
            <p:ph type="body" sz="quarter" idx="26"/>
          </p:nvPr>
        </p:nvSpPr>
        <p:spPr/>
        <p:txBody>
          <a:bodyPr/>
          <a:lstStyle/>
          <a:p>
            <a:pPr marL="0" indent="0">
              <a:buNone/>
            </a:pPr>
            <a:r>
              <a:rPr lang="en-US" sz="1200" dirty="0"/>
              <a:t>Duan, S., Ullrich, P., &amp; Shu, L. (2020). Using Convolutional Neural Networks for Streamflow Projection in California. </a:t>
            </a:r>
            <a:r>
              <a:rPr lang="en-US" sz="1200" i="1" dirty="0"/>
              <a:t>Frontiers in Water</a:t>
            </a:r>
            <a:r>
              <a:rPr lang="en-US" sz="1200" dirty="0"/>
              <a:t>, </a:t>
            </a:r>
            <a:r>
              <a:rPr lang="en-US" sz="1200" i="1" dirty="0"/>
              <a:t>2</a:t>
            </a:r>
            <a:r>
              <a:rPr lang="en-US" sz="1200" dirty="0"/>
              <a:t>, 28. DOI: 10.3389/frwa.2020.00028</a:t>
            </a:r>
          </a:p>
        </p:txBody>
      </p:sp>
      <p:sp>
        <p:nvSpPr>
          <p:cNvPr id="12" name="Text Placeholder 11">
            <a:extLst>
              <a:ext uri="{FF2B5EF4-FFF2-40B4-BE49-F238E27FC236}">
                <a16:creationId xmlns:a16="http://schemas.microsoft.com/office/drawing/2014/main" id="{36C93288-7B95-8145-AC2E-9D556A81FE98}"/>
              </a:ext>
            </a:extLst>
          </p:cNvPr>
          <p:cNvSpPr>
            <a:spLocks noGrp="1"/>
          </p:cNvSpPr>
          <p:nvPr>
            <p:ph type="body" sz="quarter" idx="30"/>
          </p:nvPr>
        </p:nvSpPr>
        <p:spPr/>
        <p:txBody>
          <a:bodyPr/>
          <a:lstStyle/>
          <a:p>
            <a:r>
              <a:rPr lang="en-US" sz="1500" dirty="0"/>
              <a:t>By analyzing the sensitivities to input features and input time window size, we can distinguish different dominant physical processes for the streamflow dynamics in each basin. The difference in the dominant physical process are also reflected in the future projection. </a:t>
            </a:r>
          </a:p>
        </p:txBody>
      </p:sp>
      <p:sp>
        <p:nvSpPr>
          <p:cNvPr id="14" name="Text Placeholder 13">
            <a:extLst>
              <a:ext uri="{FF2B5EF4-FFF2-40B4-BE49-F238E27FC236}">
                <a16:creationId xmlns:a16="http://schemas.microsoft.com/office/drawing/2014/main" id="{0CDD95DF-C1E9-D845-A35B-EE71170FEFBC}"/>
              </a:ext>
            </a:extLst>
          </p:cNvPr>
          <p:cNvSpPr>
            <a:spLocks noGrp="1"/>
          </p:cNvSpPr>
          <p:nvPr>
            <p:ph type="body" sz="quarter" idx="34"/>
          </p:nvPr>
        </p:nvSpPr>
        <p:spPr/>
        <p:txBody>
          <a:bodyPr>
            <a:noAutofit/>
          </a:bodyPr>
          <a:lstStyle/>
          <a:p>
            <a:r>
              <a:rPr lang="en-US" sz="1500" dirty="0"/>
              <a:t>Although LSTMs are a common choice for streamflow prediction, in this study we prove that convolutional networks are equally capable in these basins using a local training protocol. We further demonstrate that the model is stable in an idealized test with extreme future-inspired forcing, and so demonstrate the framework could be used for future projection.  </a:t>
            </a:r>
          </a:p>
        </p:txBody>
      </p:sp>
      <p:sp>
        <p:nvSpPr>
          <p:cNvPr id="15" name="Text Placeholder 14">
            <a:extLst>
              <a:ext uri="{FF2B5EF4-FFF2-40B4-BE49-F238E27FC236}">
                <a16:creationId xmlns:a16="http://schemas.microsoft.com/office/drawing/2014/main" id="{3A7AF492-BD1F-7445-AF57-5C498D0CFBBB}"/>
              </a:ext>
            </a:extLst>
          </p:cNvPr>
          <p:cNvSpPr>
            <a:spLocks noGrp="1"/>
          </p:cNvSpPr>
          <p:nvPr>
            <p:ph type="body" sz="quarter" idx="35"/>
          </p:nvPr>
        </p:nvSpPr>
        <p:spPr/>
        <p:txBody>
          <a:bodyPr>
            <a:normAutofit/>
          </a:bodyPr>
          <a:lstStyle/>
          <a:p>
            <a:r>
              <a:rPr lang="en-US" dirty="0"/>
              <a:t>A temporal convolutional neural network is designed with causal convolution and residual connections. </a:t>
            </a:r>
          </a:p>
          <a:p>
            <a:r>
              <a:rPr lang="en-US" dirty="0"/>
              <a:t>The model is trained with NLDAS forcing data and USGS observed streamflow. </a:t>
            </a:r>
          </a:p>
          <a:p>
            <a:r>
              <a:rPr lang="en-US" dirty="0"/>
              <a:t>Future streamflow projects are made with LOCA downscaled climate data. </a:t>
            </a:r>
          </a:p>
          <a:p>
            <a:r>
              <a:rPr lang="en-US" dirty="0"/>
              <a:t>The streamflow response and the peak day shift is analyzed. </a:t>
            </a:r>
          </a:p>
        </p:txBody>
      </p:sp>
      <p:pic>
        <p:nvPicPr>
          <p:cNvPr id="9" name="Picture 8">
            <a:extLst>
              <a:ext uri="{FF2B5EF4-FFF2-40B4-BE49-F238E27FC236}">
                <a16:creationId xmlns:a16="http://schemas.microsoft.com/office/drawing/2014/main" id="{BC0083D5-209C-1248-AD32-687EE36C4E1B}"/>
              </a:ext>
            </a:extLst>
          </p:cNvPr>
          <p:cNvPicPr>
            <a:picLocks noChangeAspect="1"/>
          </p:cNvPicPr>
          <p:nvPr/>
        </p:nvPicPr>
        <p:blipFill>
          <a:blip r:embed="rId2"/>
          <a:stretch>
            <a:fillRect/>
          </a:stretch>
        </p:blipFill>
        <p:spPr>
          <a:xfrm>
            <a:off x="7011201" y="6341246"/>
            <a:ext cx="2061528" cy="457200"/>
          </a:xfrm>
          <a:prstGeom prst="rect">
            <a:avLst/>
          </a:prstGeom>
        </p:spPr>
      </p:pic>
      <p:pic>
        <p:nvPicPr>
          <p:cNvPr id="10" name="Picture 9">
            <a:extLst>
              <a:ext uri="{FF2B5EF4-FFF2-40B4-BE49-F238E27FC236}">
                <a16:creationId xmlns:a16="http://schemas.microsoft.com/office/drawing/2014/main" id="{149D7ACD-3967-7741-9C88-D123AB1A1710}"/>
              </a:ext>
            </a:extLst>
          </p:cNvPr>
          <p:cNvPicPr>
            <a:picLocks noChangeAspect="1"/>
          </p:cNvPicPr>
          <p:nvPr/>
        </p:nvPicPr>
        <p:blipFill>
          <a:blip r:embed="rId3"/>
          <a:stretch>
            <a:fillRect/>
          </a:stretch>
        </p:blipFill>
        <p:spPr>
          <a:xfrm>
            <a:off x="5452727" y="6341246"/>
            <a:ext cx="1173480" cy="457200"/>
          </a:xfrm>
          <a:prstGeom prst="rect">
            <a:avLst/>
          </a:prstGeom>
        </p:spPr>
      </p:pic>
      <p:pic>
        <p:nvPicPr>
          <p:cNvPr id="26" name="Content Placeholder 25" descr="A screenshot of a cell phone&#10;&#10;Description automatically generated">
            <a:extLst>
              <a:ext uri="{FF2B5EF4-FFF2-40B4-BE49-F238E27FC236}">
                <a16:creationId xmlns:a16="http://schemas.microsoft.com/office/drawing/2014/main" id="{B8ECE86C-00F2-DB48-897E-F994A04EEA17}"/>
              </a:ext>
            </a:extLst>
          </p:cNvPr>
          <p:cNvPicPr>
            <a:picLocks noGrp="1" noChangeAspect="1"/>
          </p:cNvPicPr>
          <p:nvPr>
            <p:ph sz="quarter" idx="31"/>
          </p:nvPr>
        </p:nvPicPr>
        <p:blipFill rotWithShape="1">
          <a:blip r:embed="rId4"/>
          <a:srcRect b="43598"/>
          <a:stretch/>
        </p:blipFill>
        <p:spPr>
          <a:xfrm>
            <a:off x="4627312" y="956848"/>
            <a:ext cx="4516688" cy="2074180"/>
          </a:xfrm>
        </p:spPr>
      </p:pic>
      <p:sp>
        <p:nvSpPr>
          <p:cNvPr id="27" name="Rectangle 26">
            <a:extLst>
              <a:ext uri="{FF2B5EF4-FFF2-40B4-BE49-F238E27FC236}">
                <a16:creationId xmlns:a16="http://schemas.microsoft.com/office/drawing/2014/main" id="{864A375C-D0B4-9749-AB31-0913F1B9C813}"/>
              </a:ext>
            </a:extLst>
          </p:cNvPr>
          <p:cNvSpPr/>
          <p:nvPr/>
        </p:nvSpPr>
        <p:spPr>
          <a:xfrm>
            <a:off x="4428499" y="3069484"/>
            <a:ext cx="4516688" cy="276999"/>
          </a:xfrm>
          <a:prstGeom prst="rect">
            <a:avLst/>
          </a:prstGeom>
        </p:spPr>
        <p:txBody>
          <a:bodyPr wrap="square">
            <a:spAutoFit/>
          </a:bodyPr>
          <a:lstStyle/>
          <a:p>
            <a:r>
              <a:rPr lang="en-US" sz="1200" b="1" dirty="0">
                <a:latin typeface="Arial" panose="020B0604020202020204" pitchFamily="34" charset="0"/>
                <a:cs typeface="Arial" panose="020B0604020202020204" pitchFamily="34" charset="0"/>
              </a:rPr>
              <a:t>Figure:  </a:t>
            </a:r>
            <a:r>
              <a:rPr lang="en-US" sz="1200" dirty="0">
                <a:latin typeface="Arial" panose="020B0604020202020204" pitchFamily="34" charset="0"/>
                <a:cs typeface="Arial" panose="020B0604020202020204" pitchFamily="34" charset="0"/>
              </a:rPr>
              <a:t>Streamflow from an idealized test with extreme forcing. </a:t>
            </a:r>
          </a:p>
        </p:txBody>
      </p:sp>
    </p:spTree>
    <p:extLst>
      <p:ext uri="{BB962C8B-B14F-4D97-AF65-F5344CB8AC3E}">
        <p14:creationId xmlns:p14="http://schemas.microsoft.com/office/powerpoint/2010/main" val="389006657"/>
      </p:ext>
    </p:extLst>
  </p:cSld>
  <p:clrMapOvr>
    <a:masterClrMapping/>
  </p:clrMapOvr>
</p:sld>
</file>

<file path=ppt/theme/theme1.xml><?xml version="1.0" encoding="utf-8"?>
<a:theme xmlns:a="http://schemas.openxmlformats.org/drawingml/2006/main" name="Four Panel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118</TotalTime>
  <Words>212</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Four Panel Highlights</vt:lpstr>
      <vt:lpstr>Using Convolutional Neural Networks for Streamflow Projection in California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Shiheng Duan</dc:creator>
  <cp:lastModifiedBy>Paul A Ullrich</cp:lastModifiedBy>
  <cp:revision>13</cp:revision>
  <dcterms:created xsi:type="dcterms:W3CDTF">2020-09-16T19:14:53Z</dcterms:created>
  <dcterms:modified xsi:type="dcterms:W3CDTF">2020-10-01T03:32:07Z</dcterms:modified>
</cp:coreProperties>
</file>