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sldIdLst>
    <p:sldId id="265" r:id="rId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697" autoAdjust="0"/>
    <p:restoredTop sz="78378"/>
  </p:normalViewPr>
  <p:slideViewPr>
    <p:cSldViewPr>
      <p:cViewPr varScale="1">
        <p:scale>
          <a:sx n="89" d="100"/>
          <a:sy n="89" d="100"/>
        </p:scale>
        <p:origin x="1992" y="144"/>
      </p:cViewPr>
      <p:guideLst>
        <p:guide orient="horz" pos="2160"/>
        <p:guide pos="2880"/>
      </p:guideLst>
    </p:cSldViewPr>
  </p:slideViewPr>
  <p:notesTextViewPr>
    <p:cViewPr>
      <p:scale>
        <a:sx n="100" d="100"/>
        <a:sy n="100" d="100"/>
      </p:scale>
      <p:origin x="0" y="-88"/>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smtClean="0">
                <a:latin typeface="+mn-lt"/>
              </a:defRPr>
            </a:lvl1pPr>
          </a:lstStyle>
          <a:p>
            <a:pPr>
              <a:defRPr/>
            </a:pPr>
            <a:fld id="{331EEBF8-E7F3-4A9A-850F-E4428DDCC0C3}" type="datetimeFigureOut">
              <a:rPr lang="en-US"/>
              <a:pPr>
                <a:defRPr/>
              </a:pPr>
              <a:t>2/10/19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smtClean="0">
                <a:latin typeface="+mn-lt"/>
              </a:defRPr>
            </a:lvl1pPr>
          </a:lstStyle>
          <a:p>
            <a:pPr>
              <a:defRPr/>
            </a:pPr>
            <a:fld id="{70C2D153-3D13-4BE3-B2CD-4C482CBB0C9F}" type="slidenum">
              <a:rPr lang="en-US"/>
              <a:pPr>
                <a:defRPr/>
              </a:pPr>
              <a:t>‹#›</a:t>
            </a:fld>
            <a:endParaRPr lang="en-US"/>
          </a:p>
        </p:txBody>
      </p:sp>
    </p:spTree>
    <p:extLst>
      <p:ext uri="{BB962C8B-B14F-4D97-AF65-F5344CB8AC3E}">
        <p14:creationId xmlns:p14="http://schemas.microsoft.com/office/powerpoint/2010/main" val="243682844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a:spcBef>
                <a:spcPct val="0"/>
              </a:spcBef>
            </a:pPr>
            <a:r>
              <a:rPr lang="en-US" sz="2000" dirty="0"/>
              <a:t>Summary:</a:t>
            </a:r>
          </a:p>
          <a:p>
            <a:pPr marL="179387" lvl="1" indent="0">
              <a:buFont typeface="Arial" pitchFamily="34" charset="0"/>
              <a:buNone/>
            </a:pPr>
            <a:endParaRPr lang="en-US" sz="2000" kern="1200" dirty="0">
              <a:solidFill>
                <a:schemeClr val="tx1"/>
              </a:solidFill>
              <a:effectLst/>
              <a:latin typeface="+mn-lt"/>
              <a:ea typeface="+mn-ea"/>
              <a:cs typeface="+mn-cs"/>
            </a:endParaRPr>
          </a:p>
          <a:p>
            <a:pPr marL="179387" lvl="1" indent="0">
              <a:buFont typeface="Arial" pitchFamily="34" charset="0"/>
              <a:buNone/>
            </a:pPr>
            <a:r>
              <a:rPr lang="en-US" sz="2000" kern="1200" dirty="0" smtClean="0">
                <a:solidFill>
                  <a:schemeClr val="tx1"/>
                </a:solidFill>
                <a:effectLst/>
                <a:latin typeface="+mn-lt"/>
                <a:ea typeface="+mn-ea"/>
                <a:cs typeface="+mn-cs"/>
              </a:rPr>
              <a:t>Most</a:t>
            </a:r>
            <a:r>
              <a:rPr lang="en-US" sz="2000" kern="1200" baseline="0" dirty="0" smtClean="0">
                <a:solidFill>
                  <a:schemeClr val="tx1"/>
                </a:solidFill>
                <a:effectLst/>
                <a:latin typeface="+mn-lt"/>
                <a:ea typeface="+mn-ea"/>
                <a:cs typeface="+mn-cs"/>
              </a:rPr>
              <a:t> Earth System Models, including the Energy </a:t>
            </a:r>
            <a:r>
              <a:rPr lang="en-US" sz="2000" kern="1200" baseline="0" dirty="0" err="1" smtClean="0">
                <a:solidFill>
                  <a:schemeClr val="tx1"/>
                </a:solidFill>
                <a:effectLst/>
                <a:latin typeface="+mn-lt"/>
                <a:ea typeface="+mn-ea"/>
                <a:cs typeface="+mn-cs"/>
              </a:rPr>
              <a:t>Exascale</a:t>
            </a:r>
            <a:r>
              <a:rPr lang="en-US" sz="2000" kern="1200" baseline="0" dirty="0" smtClean="0">
                <a:solidFill>
                  <a:schemeClr val="tx1"/>
                </a:solidFill>
                <a:effectLst/>
                <a:latin typeface="+mn-lt"/>
                <a:ea typeface="+mn-ea"/>
                <a:cs typeface="+mn-cs"/>
              </a:rPr>
              <a:t> Earth System Model, do not include time varying root distribution, despite evidence that indicates roots respond to their environment with foraging strategies to increase uptake of resources. I have modified the E3SM Land Model (ELM) to accommodate the root response to heterogeneity in the soil column of water and nitrogen by adding a new root growth algorithm that distributes fine roots in soil layers weighted by the water and nitrogen availability, with a preference given to water stress. Furthermore, crops were given a root depth that changed over the growing season to simulate the rapid growth of roots for crop species. This study describes the new model, and evaluates how the root distribution and gross primary productivity are changed. Next, several sensitivity experiments are run by forcing different levels of minimum water stress.</a:t>
            </a:r>
          </a:p>
          <a:p>
            <a:pPr marL="179387" lvl="1" indent="0">
              <a:buFont typeface="Arial" pitchFamily="34" charset="0"/>
              <a:buNone/>
            </a:pPr>
            <a:endParaRPr lang="en-US" sz="2000" kern="1200" baseline="0" dirty="0" smtClean="0">
              <a:solidFill>
                <a:schemeClr val="tx1"/>
              </a:solidFill>
              <a:effectLst/>
              <a:latin typeface="+mn-lt"/>
              <a:ea typeface="+mn-ea"/>
              <a:cs typeface="+mn-cs"/>
            </a:endParaRPr>
          </a:p>
          <a:p>
            <a:pPr marL="179387" lvl="1" indent="0">
              <a:buFont typeface="Arial" pitchFamily="34" charset="0"/>
              <a:buNone/>
            </a:pPr>
            <a:r>
              <a:rPr lang="en-US" sz="2000" kern="1200" baseline="0" dirty="0" smtClean="0">
                <a:solidFill>
                  <a:schemeClr val="tx1"/>
                </a:solidFill>
                <a:effectLst/>
                <a:latin typeface="+mn-lt"/>
                <a:ea typeface="+mn-ea"/>
                <a:cs typeface="+mn-cs"/>
              </a:rPr>
              <a:t>The model simulated root profiles generally agree with observations, showing shallow roots in water saturated systems and in dry and boreal ecosystems. However, the model did not capture the deep roots in the dry season tropics. Furthermore, Fig. </a:t>
            </a:r>
            <a:r>
              <a:rPr lang="en-US" sz="2000" kern="1200" baseline="0" smtClean="0">
                <a:solidFill>
                  <a:schemeClr val="tx1"/>
                </a:solidFill>
                <a:effectLst/>
                <a:latin typeface="+mn-lt"/>
                <a:ea typeface="+mn-ea"/>
                <a:cs typeface="+mn-cs"/>
              </a:rPr>
              <a:t>1 shows the </a:t>
            </a:r>
            <a:r>
              <a:rPr lang="en-US" sz="2000" kern="1200" baseline="0" dirty="0" smtClean="0">
                <a:solidFill>
                  <a:schemeClr val="tx1"/>
                </a:solidFill>
                <a:effectLst/>
                <a:latin typeface="+mn-lt"/>
                <a:ea typeface="+mn-ea"/>
                <a:cs typeface="+mn-cs"/>
              </a:rPr>
              <a:t>model estimated GPP decreased with the default root model, especially in the dry season tropics and other wet seasonal regions. Increases in GPP are in dry and boreal ecosystems. Despite the loss of GPP, the model agreement with observations is improved slightly. The model response is the result of a stronger impact on GPP to increases in water rather than nitrogen. When roots are weighted toward nitrogen layers, water uptake decreases, therefore causing a decrease in GPP. The opposite response occurs when water stress is simulated. When higher weight of root profiles is in soil layers with water, the model responds with deeper roots and increased water uptake. The model response also highlights processes that are missing in ELM. </a:t>
            </a:r>
          </a:p>
          <a:p>
            <a:pPr marL="179387" lvl="1" indent="0">
              <a:buFont typeface="Arial" pitchFamily="34" charset="0"/>
              <a:buNone/>
            </a:pPr>
            <a:endParaRPr lang="en-US" sz="2000" kern="1200" dirty="0" smtClean="0">
              <a:solidFill>
                <a:schemeClr val="tx1"/>
              </a:solidFill>
              <a:effectLst/>
              <a:latin typeface="+mn-lt"/>
              <a:ea typeface="+mn-ea"/>
              <a:cs typeface="+mn-cs"/>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7B7338E-CFCF-413C-9FF8-02EB67962A4A}"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1929786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8" name="Rectangle 235"/>
          <p:cNvSpPr>
            <a:spLocks noChangeArrowheads="1"/>
          </p:cNvSpPr>
          <p:nvPr userDrawn="1"/>
        </p:nvSpPr>
        <p:spPr bwMode="auto">
          <a:xfrm>
            <a:off x="-34925" y="6646863"/>
            <a:ext cx="2320925" cy="274637"/>
          </a:xfrm>
          <a:prstGeom prst="rect">
            <a:avLst/>
          </a:prstGeom>
          <a:noFill/>
          <a:ln w="9525" algn="ctr">
            <a:noFill/>
            <a:miter lim="800000"/>
            <a:headEnd/>
            <a:tailEnd/>
          </a:ln>
          <a:effectLst/>
        </p:spPr>
        <p:txBody>
          <a:bodyPr/>
          <a:lstStyle/>
          <a:p>
            <a:pPr marL="171450" indent="-171450" eaLnBrk="0" fontAlgn="auto" hangingPunct="0">
              <a:lnSpc>
                <a:spcPct val="90000"/>
              </a:lnSpc>
              <a:spcBef>
                <a:spcPts val="0"/>
              </a:spcBef>
              <a:spcAft>
                <a:spcPts val="0"/>
              </a:spcAft>
              <a:defRPr/>
            </a:pPr>
            <a:fld id="{9848E3B6-8522-4FD6-8750-BDCE7D124C96}" type="slidenum">
              <a:rPr lang="en-US" sz="1000">
                <a:solidFill>
                  <a:schemeClr val="bg1"/>
                </a:solidFill>
                <a:latin typeface="+mn-lt"/>
                <a:ea typeface="Rod"/>
                <a:cs typeface="Rod"/>
              </a:rPr>
              <a:pPr marL="171450" indent="-171450" eaLnBrk="0" fontAlgn="auto" hangingPunct="0">
                <a:lnSpc>
                  <a:spcPct val="90000"/>
                </a:lnSpc>
                <a:spcBef>
                  <a:spcPts val="0"/>
                </a:spcBef>
                <a:spcAft>
                  <a:spcPts val="0"/>
                </a:spcAft>
                <a:defRPr/>
              </a:pPr>
              <a:t>‹#›</a:t>
            </a:fld>
            <a:r>
              <a:rPr lang="en-US" sz="1000" dirty="0">
                <a:solidFill>
                  <a:schemeClr val="bg1"/>
                </a:solidFill>
                <a:latin typeface="+mn-lt"/>
                <a:ea typeface="Rod"/>
                <a:cs typeface="Rod"/>
              </a:rPr>
              <a:t>	 </a:t>
            </a:r>
            <a:r>
              <a:rPr lang="en-US" sz="1200" b="1" dirty="0">
                <a:solidFill>
                  <a:schemeClr val="bg1"/>
                </a:solidFill>
                <a:latin typeface="+mn-lt"/>
                <a:ea typeface="Rod"/>
                <a:cs typeface="Rod"/>
              </a:rPr>
              <a:t>BER Climate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rtlCol="0">
            <a:normAutofit/>
          </a:bodyPr>
          <a:lstStyle/>
          <a:p>
            <a:pPr lvl="0"/>
            <a:endParaRPr lang="en-US" noProof="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6D29F111-307B-4882-84AF-E5A785B436C2}" type="slidenum">
              <a:rPr lang="en-US"/>
              <a:pPr>
                <a:defRPr/>
              </a:pPr>
              <a:t>‹#›</a:t>
            </a:fld>
            <a:endParaRPr 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48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48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4"/>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0" fontAlgn="auto" hangingPunct="0">
              <a:spcBef>
                <a:spcPts val="0"/>
              </a:spcBef>
              <a:spcAft>
                <a:spcPts val="0"/>
              </a:spcAft>
              <a:defRPr sz="1200">
                <a:solidFill>
                  <a:schemeClr val="tx1">
                    <a:tint val="75000"/>
                  </a:schemeClr>
                </a:solidFill>
                <a:latin typeface="Arial" charset="0"/>
              </a:defRPr>
            </a:lvl1pPr>
          </a:lstStyle>
          <a:p>
            <a:pPr>
              <a:defRPr/>
            </a:pPr>
            <a:fld id="{9445DE63-9444-4068-B970-12C6A99CCC5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1" r:id="rId1"/>
  </p:sldLayoutIdLst>
  <p:transition spd="slow"/>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a:latin typeface="Calibri" pitchFamily="34" charset="0"/>
            </a:endParaRPr>
          </a:p>
        </p:txBody>
      </p:sp>
      <p:sp>
        <p:nvSpPr>
          <p:cNvPr id="15362" name="TextBox 4"/>
          <p:cNvSpPr txBox="1">
            <a:spLocks noChangeArrowheads="1"/>
          </p:cNvSpPr>
          <p:nvPr/>
        </p:nvSpPr>
        <p:spPr bwMode="auto">
          <a:xfrm>
            <a:off x="76200" y="76200"/>
            <a:ext cx="9067800" cy="954107"/>
          </a:xfrm>
          <a:prstGeom prst="rect">
            <a:avLst/>
          </a:prstGeom>
          <a:noFill/>
          <a:ln w="9525">
            <a:noFill/>
            <a:miter lim="800000"/>
            <a:headEnd/>
            <a:tailEnd/>
          </a:ln>
        </p:spPr>
        <p:txBody>
          <a:bodyPr wrap="square">
            <a:spAutoFit/>
          </a:bodyPr>
          <a:lstStyle/>
          <a:p>
            <a:r>
              <a:rPr lang="en-US" sz="2800" b="1" dirty="0" smtClean="0"/>
              <a:t>Simulating Dynamic Roots in the Energy </a:t>
            </a:r>
            <a:r>
              <a:rPr lang="en-US" sz="2800" b="1" dirty="0" err="1" smtClean="0"/>
              <a:t>Exascale</a:t>
            </a:r>
            <a:r>
              <a:rPr lang="en-US" sz="2800" b="1" dirty="0" smtClean="0"/>
              <a:t> Earth System Land Model</a:t>
            </a:r>
            <a:endParaRPr lang="en-US" dirty="0"/>
          </a:p>
        </p:txBody>
      </p:sp>
      <p:sp>
        <p:nvSpPr>
          <p:cNvPr id="12" name="TextBox 11"/>
          <p:cNvSpPr txBox="1"/>
          <p:nvPr/>
        </p:nvSpPr>
        <p:spPr>
          <a:xfrm>
            <a:off x="228600" y="6172200"/>
            <a:ext cx="8763000" cy="40011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1000" dirty="0" smtClean="0"/>
              <a:t>Drewniak</a:t>
            </a:r>
            <a:r>
              <a:rPr lang="en-US" sz="1000" dirty="0"/>
              <a:t>, B. A. (2019). </a:t>
            </a:r>
            <a:r>
              <a:rPr lang="en-US" sz="1000" dirty="0" smtClean="0"/>
              <a:t>Simulating dynamic </a:t>
            </a:r>
            <a:r>
              <a:rPr lang="en-US" sz="1000" dirty="0"/>
              <a:t>roots in the </a:t>
            </a:r>
            <a:r>
              <a:rPr lang="en-US" sz="1000" dirty="0" smtClean="0"/>
              <a:t>Energy </a:t>
            </a:r>
            <a:r>
              <a:rPr lang="en-US" sz="1000" dirty="0" err="1" smtClean="0"/>
              <a:t>Exascale</a:t>
            </a:r>
            <a:r>
              <a:rPr lang="en-US" sz="1000" dirty="0" smtClean="0"/>
              <a:t> Earth System Land Model. Journal of Advances </a:t>
            </a:r>
            <a:r>
              <a:rPr lang="en-US" sz="1000" dirty="0"/>
              <a:t>in Modeling Earth Systems,11. https://</a:t>
            </a:r>
            <a:r>
              <a:rPr lang="en-US" sz="1000" dirty="0" smtClean="0"/>
              <a:t>doi.org/10.1029/2018MS001334</a:t>
            </a:r>
            <a:endParaRPr lang="en-US" sz="1000" b="1" dirty="0">
              <a:latin typeface="Helvetica Light"/>
              <a:cs typeface="Helvetica Light"/>
            </a:endParaRPr>
          </a:p>
        </p:txBody>
      </p:sp>
      <p:sp>
        <p:nvSpPr>
          <p:cNvPr id="6146" name="Rectangle 4"/>
          <p:cNvSpPr>
            <a:spLocks noChangeArrowheads="1"/>
          </p:cNvSpPr>
          <p:nvPr/>
        </p:nvSpPr>
        <p:spPr bwMode="auto">
          <a:xfrm>
            <a:off x="152633" y="991122"/>
            <a:ext cx="4899092" cy="2209278"/>
          </a:xfrm>
          <a:prstGeom prst="rect">
            <a:avLst/>
          </a:prstGeom>
          <a:noFill/>
          <a:ln w="9525">
            <a:noFill/>
            <a:miter lim="800000"/>
            <a:headEnd/>
            <a:tailEnd/>
          </a:ln>
        </p:spPr>
        <p:txBody>
          <a:bodyPr anchor="t"/>
          <a:lstStyle/>
          <a:p>
            <a:pPr algn="ctr">
              <a:spcBef>
                <a:spcPct val="15000"/>
              </a:spcBef>
            </a:pPr>
            <a:r>
              <a:rPr lang="en-US" sz="2000" b="1" dirty="0">
                <a:latin typeface="Calibri" charset="0"/>
                <a:ea typeface="Calibri" charset="0"/>
                <a:cs typeface="Calibri" charset="0"/>
              </a:rPr>
              <a:t>Objective</a:t>
            </a:r>
          </a:p>
          <a:p>
            <a:r>
              <a:rPr lang="en-US" sz="1600" dirty="0" smtClean="0">
                <a:latin typeface="Calibri" charset="0"/>
                <a:ea typeface="Calibri" charset="0"/>
                <a:cs typeface="Calibri" charset="0"/>
              </a:rPr>
              <a:t>Integrate a dynamic root structure in the E3SM Land Model such that the vertical distribution of fine roots can respond to water and nitrogen heterogeneity in the soil to meet the demands of the plant</a:t>
            </a:r>
            <a:r>
              <a:rPr lang="en-US" altLang="en-US" sz="1600" dirty="0" smtClean="0">
                <a:latin typeface="Arial Narrow" panose="020B0604020202020204" pitchFamily="34" charset="0"/>
                <a:cs typeface="Arial Narrow" panose="020B0604020202020204" pitchFamily="34" charset="0"/>
              </a:rPr>
              <a:t>:</a:t>
            </a:r>
            <a:endParaRPr lang="en-US" altLang="en-US" sz="1600" dirty="0">
              <a:latin typeface="Arial Narrow" panose="020B0604020202020204" pitchFamily="34" charset="0"/>
              <a:cs typeface="Arial Narrow" panose="020B0604020202020204" pitchFamily="34" charset="0"/>
            </a:endParaRPr>
          </a:p>
          <a:p>
            <a:pPr marL="354013" lvl="1" indent="-177800">
              <a:buFont typeface="Arial" pitchFamily="34" charset="0"/>
              <a:buChar char="●"/>
            </a:pPr>
            <a:r>
              <a:rPr lang="en-US" altLang="en-US" sz="1400" dirty="0" smtClean="0">
                <a:latin typeface="Arial Narrow" panose="020B0604020202020204" pitchFamily="34" charset="0"/>
                <a:cs typeface="Arial Narrow" panose="020B0604020202020204" pitchFamily="34" charset="0"/>
              </a:rPr>
              <a:t>When water stress is low, nutrient distribution will have strongest weight for fine root distribution</a:t>
            </a:r>
            <a:endParaRPr lang="en-US" altLang="en-US" sz="1400" dirty="0">
              <a:latin typeface="Arial Narrow" panose="020B0604020202020204" pitchFamily="34" charset="0"/>
              <a:cs typeface="Arial Narrow" panose="020B0604020202020204" pitchFamily="34" charset="0"/>
            </a:endParaRPr>
          </a:p>
          <a:p>
            <a:pPr marL="354013" lvl="1" indent="-177800">
              <a:buFont typeface="Arial" pitchFamily="34" charset="0"/>
              <a:buChar char="●"/>
            </a:pPr>
            <a:r>
              <a:rPr lang="en-US" altLang="en-US" sz="1400" dirty="0" smtClean="0">
                <a:latin typeface="Arial Narrow" panose="020B0604020202020204" pitchFamily="34" charset="0"/>
                <a:cs typeface="Arial Narrow" panose="020B0604020202020204" pitchFamily="34" charset="0"/>
              </a:rPr>
              <a:t>When water stress is high, water distribution will have strongest weight for fine root distribution</a:t>
            </a:r>
            <a:endParaRPr lang="en-US" altLang="en-US" sz="1400" dirty="0">
              <a:latin typeface="Arial Narrow" panose="020B0604020202020204" pitchFamily="34" charset="0"/>
              <a:cs typeface="Arial Narrow" panose="020B0604020202020204" pitchFamily="34" charset="0"/>
            </a:endParaRPr>
          </a:p>
        </p:txBody>
      </p:sp>
      <p:sp>
        <p:nvSpPr>
          <p:cNvPr id="15372" name="Rectangle 3"/>
          <p:cNvSpPr>
            <a:spLocks noChangeArrowheads="1"/>
          </p:cNvSpPr>
          <p:nvPr/>
        </p:nvSpPr>
        <p:spPr bwMode="auto">
          <a:xfrm>
            <a:off x="172056" y="3048000"/>
            <a:ext cx="4846456" cy="3094910"/>
          </a:xfrm>
          <a:prstGeom prst="rect">
            <a:avLst/>
          </a:prstGeom>
          <a:noFill/>
          <a:ln w="9525">
            <a:noFill/>
            <a:miter lim="800000"/>
            <a:headEnd/>
            <a:tailEnd/>
          </a:ln>
        </p:spPr>
        <p:txBody>
          <a:bodyPr/>
          <a:lstStyle/>
          <a:p>
            <a:pPr marL="231775" indent="-231775" algn="ctr">
              <a:spcBef>
                <a:spcPct val="15000"/>
              </a:spcBef>
            </a:pPr>
            <a:r>
              <a:rPr lang="en-US" sz="2000" b="1" dirty="0">
                <a:latin typeface="Calibri" pitchFamily="34" charset="0"/>
              </a:rPr>
              <a:t>Approach and Results </a:t>
            </a:r>
            <a:endParaRPr lang="en-US" sz="2000" dirty="0">
              <a:latin typeface="Calibri" pitchFamily="34" charset="0"/>
            </a:endParaRPr>
          </a:p>
          <a:p>
            <a:pPr eaLnBrk="1" hangingPunct="1">
              <a:spcBef>
                <a:spcPct val="15000"/>
              </a:spcBef>
              <a:buFont typeface="Arial" pitchFamily="34" charset="0"/>
              <a:buChar char="●"/>
            </a:pPr>
            <a:r>
              <a:rPr lang="en-US" altLang="en-US" sz="1600" dirty="0">
                <a:latin typeface="Arial Narrow" panose="020B0604020202020204" pitchFamily="34" charset="0"/>
                <a:cs typeface="Arial Narrow" panose="020B0604020202020204" pitchFamily="34" charset="0"/>
              </a:rPr>
              <a:t>  </a:t>
            </a:r>
            <a:r>
              <a:rPr lang="en-US" altLang="en-US" sz="1600" b="1" dirty="0">
                <a:latin typeface="Arial Narrow" panose="020B0604020202020204" pitchFamily="34" charset="0"/>
                <a:cs typeface="Arial Narrow" panose="020B0604020202020204" pitchFamily="34" charset="0"/>
              </a:rPr>
              <a:t>Approach</a:t>
            </a:r>
            <a:r>
              <a:rPr lang="en-US" altLang="en-US" sz="1600" dirty="0">
                <a:latin typeface="Arial Narrow" panose="020B0604020202020204" pitchFamily="34" charset="0"/>
                <a:cs typeface="Arial Narrow" panose="020B0604020202020204" pitchFamily="34" charset="0"/>
              </a:rPr>
              <a:t>: </a:t>
            </a:r>
            <a:r>
              <a:rPr lang="en-US" altLang="en-US" sz="1600" dirty="0" smtClean="0">
                <a:latin typeface="Arial Narrow" panose="020B0604020202020204" pitchFamily="34" charset="0"/>
                <a:cs typeface="Arial Narrow" panose="020B0604020202020204" pitchFamily="34" charset="0"/>
              </a:rPr>
              <a:t>Tested the new model and conducted </a:t>
            </a:r>
            <a:r>
              <a:rPr lang="en-US" altLang="en-US" sz="1600" dirty="0" smtClean="0">
                <a:latin typeface="Arial Narrow" panose="020B0604020202020204" pitchFamily="34" charset="0"/>
                <a:cs typeface="Arial Narrow" panose="020B0604020202020204" pitchFamily="34" charset="0"/>
              </a:rPr>
              <a:t>sensitivity </a:t>
            </a:r>
            <a:r>
              <a:rPr lang="en-US" altLang="en-US" sz="1600" dirty="0">
                <a:latin typeface="Arial Narrow" panose="020B0604020202020204" pitchFamily="34" charset="0"/>
                <a:cs typeface="Arial Narrow" panose="020B0604020202020204" pitchFamily="34" charset="0"/>
              </a:rPr>
              <a:t>tests </a:t>
            </a:r>
            <a:r>
              <a:rPr lang="en-US" altLang="en-US" sz="1600" dirty="0" smtClean="0">
                <a:latin typeface="Arial Narrow" panose="020B0604020202020204" pitchFamily="34" charset="0"/>
                <a:cs typeface="Arial Narrow" panose="020B0604020202020204" pitchFamily="34" charset="0"/>
              </a:rPr>
              <a:t>to evaluate </a:t>
            </a:r>
            <a:r>
              <a:rPr lang="en-US" altLang="en-US" sz="1600" dirty="0" smtClean="0">
                <a:latin typeface="Arial Narrow" panose="020B0604020202020204" pitchFamily="34" charset="0"/>
                <a:cs typeface="Arial Narrow" panose="020B0604020202020204" pitchFamily="34" charset="0"/>
              </a:rPr>
              <a:t>water </a:t>
            </a:r>
            <a:r>
              <a:rPr lang="en-US" altLang="en-US" sz="1600" dirty="0" smtClean="0">
                <a:latin typeface="Arial Narrow" panose="020B0604020202020204" pitchFamily="34" charset="0"/>
                <a:cs typeface="Arial Narrow" panose="020B0604020202020204" pitchFamily="34" charset="0"/>
              </a:rPr>
              <a:t>stress </a:t>
            </a:r>
            <a:r>
              <a:rPr lang="en-US" altLang="en-US" sz="1600" dirty="0" smtClean="0">
                <a:latin typeface="Arial Narrow" panose="020B0604020202020204" pitchFamily="34" charset="0"/>
                <a:cs typeface="Arial Narrow" panose="020B0604020202020204" pitchFamily="34" charset="0"/>
              </a:rPr>
              <a:t>impacts on </a:t>
            </a:r>
            <a:r>
              <a:rPr lang="en-US" altLang="en-US" sz="1600" dirty="0" smtClean="0">
                <a:latin typeface="Arial Narrow" panose="020B0604020202020204" pitchFamily="34" charset="0"/>
                <a:cs typeface="Arial Narrow" panose="020B0604020202020204" pitchFamily="34" charset="0"/>
              </a:rPr>
              <a:t>root distribution.</a:t>
            </a:r>
            <a:endParaRPr lang="en-US" altLang="en-US" sz="1600" dirty="0">
              <a:latin typeface="Arial Narrow" panose="020B0604020202020204" pitchFamily="34" charset="0"/>
              <a:cs typeface="Arial Narrow" panose="020B0604020202020204" pitchFamily="34" charset="0"/>
            </a:endParaRPr>
          </a:p>
          <a:p>
            <a:pPr>
              <a:spcBef>
                <a:spcPct val="15000"/>
              </a:spcBef>
              <a:buFont typeface="Arial" pitchFamily="34" charset="0"/>
              <a:buChar char="●"/>
            </a:pPr>
            <a:r>
              <a:rPr lang="en-US" altLang="en-US" sz="1600" dirty="0">
                <a:latin typeface="Arial Narrow" panose="020B0604020202020204" pitchFamily="34" charset="0"/>
                <a:cs typeface="Arial Narrow" panose="020B0604020202020204" pitchFamily="34" charset="0"/>
              </a:rPr>
              <a:t>  </a:t>
            </a:r>
            <a:r>
              <a:rPr lang="en-US" altLang="en-US" sz="1600" b="1" dirty="0">
                <a:latin typeface="Arial Narrow" panose="020B0604020202020204" pitchFamily="34" charset="0"/>
                <a:cs typeface="Arial Narrow" panose="020B0604020202020204" pitchFamily="34" charset="0"/>
              </a:rPr>
              <a:t>Results</a:t>
            </a:r>
            <a:r>
              <a:rPr lang="en-US" altLang="en-US" sz="1600" dirty="0" smtClean="0">
                <a:latin typeface="Arial Narrow" panose="020B0604020202020204" pitchFamily="34" charset="0"/>
                <a:cs typeface="Arial Narrow" panose="020B0604020202020204" pitchFamily="34" charset="0"/>
              </a:rPr>
              <a:t>: The simulated root profiles generally agree with observations, </a:t>
            </a:r>
            <a:r>
              <a:rPr lang="en-US" altLang="en-US" sz="1600" dirty="0" smtClean="0">
                <a:latin typeface="Arial Narrow" panose="020B0604020202020204" pitchFamily="34" charset="0"/>
                <a:cs typeface="Arial Narrow" panose="020B0604020202020204" pitchFamily="34" charset="0"/>
              </a:rPr>
              <a:t>indicating shallow root profiles in </a:t>
            </a:r>
            <a:r>
              <a:rPr lang="en-US" altLang="en-US" sz="1600" dirty="0" smtClean="0">
                <a:latin typeface="Arial Narrow" panose="020B0604020202020204" pitchFamily="34" charset="0"/>
                <a:cs typeface="Arial Narrow" panose="020B0604020202020204" pitchFamily="34" charset="0"/>
              </a:rPr>
              <a:t>dry </a:t>
            </a:r>
            <a:r>
              <a:rPr lang="en-US" altLang="en-US" sz="1600" dirty="0" smtClean="0">
                <a:latin typeface="Arial Narrow" panose="020B0604020202020204" pitchFamily="34" charset="0"/>
                <a:cs typeface="Arial Narrow" panose="020B0604020202020204" pitchFamily="34" charset="0"/>
              </a:rPr>
              <a:t>and </a:t>
            </a:r>
            <a:r>
              <a:rPr lang="en-US" altLang="en-US" sz="1600" dirty="0" smtClean="0">
                <a:latin typeface="Arial Narrow" panose="020B0604020202020204" pitchFamily="34" charset="0"/>
                <a:cs typeface="Arial Narrow" panose="020B0604020202020204" pitchFamily="34" charset="0"/>
              </a:rPr>
              <a:t>tropical ecosystems</a:t>
            </a:r>
            <a:r>
              <a:rPr lang="en-US" altLang="en-US" sz="1600" dirty="0" smtClean="0">
                <a:latin typeface="Arial Narrow" panose="020B0604020202020204" pitchFamily="34" charset="0"/>
                <a:cs typeface="Arial Narrow" panose="020B0604020202020204" pitchFamily="34" charset="0"/>
              </a:rPr>
              <a:t>. GPP decreases in most ecosystems that do not have strong water </a:t>
            </a:r>
            <a:r>
              <a:rPr lang="en-US" altLang="en-US" sz="1600" dirty="0" smtClean="0">
                <a:latin typeface="Arial Narrow" panose="020B0604020202020204" pitchFamily="34" charset="0"/>
                <a:cs typeface="Arial Narrow" panose="020B0604020202020204" pitchFamily="34" charset="0"/>
              </a:rPr>
              <a:t>stress, but increases in dry and boreal systems. However, the model-estimated GPP marginally improves agreement with observations. Increasing the weight of root growth toward soil layers with water has the opposite effect, increasing GPP in most ecosystems, except for dry and boreal systems since the soil column is dried out.</a:t>
            </a:r>
            <a:endParaRPr lang="en-US" altLang="en-US" sz="1600" dirty="0">
              <a:latin typeface="Arial Narrow" panose="020B0604020202020204" pitchFamily="34" charset="0"/>
              <a:cs typeface="Arial Narrow" panose="020B0604020202020204" pitchFamily="34" charset="0"/>
            </a:endParaRPr>
          </a:p>
        </p:txBody>
      </p:sp>
      <p:sp>
        <p:nvSpPr>
          <p:cNvPr id="15373" name="TextBox 24"/>
          <p:cNvSpPr txBox="1">
            <a:spLocks noChangeArrowheads="1"/>
          </p:cNvSpPr>
          <p:nvPr/>
        </p:nvSpPr>
        <p:spPr bwMode="auto">
          <a:xfrm>
            <a:off x="4930141" y="4540984"/>
            <a:ext cx="4267200" cy="1631216"/>
          </a:xfrm>
          <a:prstGeom prst="rect">
            <a:avLst/>
          </a:prstGeom>
          <a:noFill/>
          <a:ln w="9525">
            <a:noFill/>
            <a:miter lim="800000"/>
            <a:headEnd/>
            <a:tailEnd/>
          </a:ln>
        </p:spPr>
        <p:txBody>
          <a:bodyPr wrap="square">
            <a:spAutoFit/>
          </a:bodyPr>
          <a:lstStyle/>
          <a:p>
            <a:pPr algn="ctr"/>
            <a:r>
              <a:rPr lang="en-US" sz="2000" b="1" dirty="0">
                <a:latin typeface="Calibri" panose="020F0502020204030204" pitchFamily="34" charset="0"/>
                <a:cs typeface="Calibri" panose="020F0502020204030204" pitchFamily="34" charset="0"/>
              </a:rPr>
              <a:t>Impact</a:t>
            </a:r>
          </a:p>
          <a:p>
            <a:r>
              <a:rPr lang="en-US" sz="1600" dirty="0" smtClean="0">
                <a:latin typeface="Arial Narrow" panose="020B0604020202020204" pitchFamily="34" charset="0"/>
                <a:ea typeface="Calibri" charset="0"/>
                <a:cs typeface="Arial Narrow" panose="020B0604020202020204" pitchFamily="34" charset="0"/>
              </a:rPr>
              <a:t>The model response highlights additional model processes that should be the focus of future work including: climate dependent root depth, root hydraulics, root form and function, and better nitrogen uptake.</a:t>
            </a:r>
            <a:endParaRPr lang="en-US" sz="1600" dirty="0">
              <a:latin typeface="Arial Narrow" panose="020B0604020202020204" pitchFamily="34" charset="0"/>
              <a:ea typeface="Calibri" charset="0"/>
              <a:cs typeface="Arial Narrow" panose="020B0604020202020204" pitchFamily="34" charset="0"/>
            </a:endParaRPr>
          </a:p>
        </p:txBody>
      </p:sp>
      <p:sp>
        <p:nvSpPr>
          <p:cNvPr id="23" name="TextBox 22">
            <a:extLst>
              <a:ext uri="{FF2B5EF4-FFF2-40B4-BE49-F238E27FC236}">
                <a16:creationId xmlns:a16="http://schemas.microsoft.com/office/drawing/2014/main" xmlns="" id="{C6F50AC0-582C-3F4F-A066-59C0AAABADF1}"/>
              </a:ext>
            </a:extLst>
          </p:cNvPr>
          <p:cNvSpPr txBox="1"/>
          <p:nvPr/>
        </p:nvSpPr>
        <p:spPr>
          <a:xfrm>
            <a:off x="4934356" y="3918414"/>
            <a:ext cx="4174614" cy="830997"/>
          </a:xfrm>
          <a:prstGeom prst="rect">
            <a:avLst/>
          </a:prstGeom>
          <a:noFill/>
        </p:spPr>
        <p:txBody>
          <a:bodyPr wrap="square" rtlCol="0">
            <a:spAutoFit/>
          </a:bodyPr>
          <a:lstStyle/>
          <a:p>
            <a:r>
              <a:rPr lang="en-US" sz="1200">
                <a:latin typeface="Arial Narrow" panose="020B0604020202020204" pitchFamily="34" charset="0"/>
                <a:cs typeface="Arial Narrow" panose="020B0604020202020204" pitchFamily="34" charset="0"/>
              </a:rPr>
              <a:t>Difference between the dynamic root model and the default root ELM configuration for (a) GPP (g C m-2 yr-1); (b) total ecosystem carbon (TEC; kg C m-2); (c) evapotranspiration (mm yr-1); and (d) nitrogen uptake (g N m-2 yr-1). </a:t>
            </a:r>
            <a:endParaRPr lang="en-US" sz="1200" dirty="0">
              <a:latin typeface="Arial Narrow" panose="020B0604020202020204" pitchFamily="34" charset="0"/>
              <a:cs typeface="Arial Narrow" panose="020B0604020202020204" pitchFamily="34" charset="0"/>
            </a:endParaRPr>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t="15556" b="16666"/>
          <a:stretch/>
        </p:blipFill>
        <p:spPr>
          <a:xfrm>
            <a:off x="5018512" y="1013983"/>
            <a:ext cx="3973088" cy="2862755"/>
          </a:xfrm>
          <a:prstGeom prst="rect">
            <a:avLst/>
          </a:prstGeom>
        </p:spPr>
      </p:pic>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2628</TotalTime>
  <Words>654</Words>
  <Application>Microsoft Macintosh PowerPoint</Application>
  <PresentationFormat>On-screen Show (4:3)</PresentationFormat>
  <Paragraphs>18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 Narrow</vt:lpstr>
      <vt:lpstr>Calibri</vt:lpstr>
      <vt:lpstr>Helvetica Light</vt:lpstr>
      <vt:lpstr>Rod</vt:lpstr>
      <vt:lpstr>Arial</vt:lpstr>
      <vt:lpstr>Office Theme</vt:lpstr>
      <vt:lpstr>PowerPoint Presentation</vt:lpstr>
    </vt:vector>
  </TitlesOfParts>
  <Company>Office of Science</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Drewniak, Beth A.</cp:lastModifiedBy>
  <cp:revision>137</cp:revision>
  <dcterms:created xsi:type="dcterms:W3CDTF">2013-09-25T16:30:27Z</dcterms:created>
  <dcterms:modified xsi:type="dcterms:W3CDTF">2019-02-11T00:02:53Z</dcterms:modified>
</cp:coreProperties>
</file>