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rton, Rebekah C" initials="ORC" lastIdx="2" clrIdx="0">
    <p:extLst>
      <p:ext uri="{19B8F6BF-5375-455C-9EA6-DF929625EA0E}">
        <p15:presenceInfo xmlns:p15="http://schemas.microsoft.com/office/powerpoint/2012/main" userId="S::rebekah.orton@pnnl.gov::17d57243-21e9-447b-aaf7-d1b396bd49d6" providerId="AD"/>
      </p:ext>
    </p:extLst>
  </p:cmAuthor>
  <p:cmAuthor id="2" name="Risenmay, Ryan L" initials="RRL" lastIdx="6" clrIdx="1">
    <p:extLst>
      <p:ext uri="{19B8F6BF-5375-455C-9EA6-DF929625EA0E}">
        <p15:presenceInfo xmlns:p15="http://schemas.microsoft.com/office/powerpoint/2012/main" userId="S::ryan.risenmay@pnnl.gov::0090918f-4cb9-48e5-90c7-1f8d1e51ae49" providerId="AD"/>
      </p:ext>
    </p:extLst>
  </p:cmAuthor>
  <p:cmAuthor id="3" name="Fellet, Melissae S" initials="FMS" lastIdx="5" clrIdx="2">
    <p:extLst>
      <p:ext uri="{19B8F6BF-5375-455C-9EA6-DF929625EA0E}">
        <p15:presenceInfo xmlns:p15="http://schemas.microsoft.com/office/powerpoint/2012/main" userId="S::melissae.fellet@pnnl.gov::3bb9604c-107c-4473-8908-94bc83f21ffa" providerId="AD"/>
      </p:ext>
    </p:extLst>
  </p:cmAuthor>
  <p:cmAuthor id="4" name="Rasch, Philip J" initials="RPJ" lastIdx="1" clrIdx="3">
    <p:extLst>
      <p:ext uri="{19B8F6BF-5375-455C-9EA6-DF929625EA0E}">
        <p15:presenceInfo xmlns:p15="http://schemas.microsoft.com/office/powerpoint/2012/main" userId="S::philip.rasch@pnnl.gov::47420fee-1650-42bc-915c-512de44eacde" providerId="AD"/>
      </p:ext>
    </p:extLst>
  </p:cmAuthor>
  <p:cmAuthor id="5" name="Culley, Heather R" initials="CHR" lastIdx="1" clrIdx="4">
    <p:extLst>
      <p:ext uri="{19B8F6BF-5375-455C-9EA6-DF929625EA0E}">
        <p15:presenceInfo xmlns:p15="http://schemas.microsoft.com/office/powerpoint/2012/main" userId="S::heather.culley@pnnl.gov::d5833710-4b6c-4a33-8c16-7f1f4ddeb9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1024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DACA48-9DAE-47A6-A1D1-054D81AFA27F}" v="1" dt="2020-05-13T14:53:40.1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1" autoAdjust="0"/>
    <p:restoredTop sz="94694"/>
  </p:normalViewPr>
  <p:slideViewPr>
    <p:cSldViewPr snapToGrid="0" snapToObjects="1">
      <p:cViewPr varScale="1">
        <p:scale>
          <a:sx n="62" d="100"/>
          <a:sy n="62" d="100"/>
        </p:scale>
        <p:origin x="153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1" Type="http://schemas.openxmlformats.org/officeDocument/2006/relationships/tableStyles" Target="tableStyles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CEFBC-9352-47BD-A933-46CCF4094A0F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A19F8-267F-4703-A728-8104F8C0D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79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30250" indent="-28098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23950" indent="-22383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73213" indent="-22383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22475" indent="-22383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4796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368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3940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512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63484F-2281-43B6-BFF6-93F70712FE1C}" type="slidenum">
              <a:rPr lang="en-US" alt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cs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876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7287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288929F4-C5A6-401A-A1C8-F9E29B57FF4B}" type="datetimeFigureOut">
              <a:rPr lang="en-US" altLang="en-US"/>
              <a:pPr>
                <a:defRPr/>
              </a:pPr>
              <a:t>5/13/2020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38D836DC-8003-470E-BCFB-52F4AE687D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812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3F0CBDE-B09E-40D3-986F-87A1A2B2B80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79" b="26797"/>
          <a:stretch/>
        </p:blipFill>
        <p:spPr>
          <a:xfrm>
            <a:off x="4973497" y="3022151"/>
            <a:ext cx="1493413" cy="1780446"/>
          </a:xfrm>
          <a:prstGeom prst="rect">
            <a:avLst/>
          </a:prstGeom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31314" y="53694"/>
            <a:ext cx="8725009" cy="8925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Improving Atmospheric Transmissivity Calculations in Estimates of Sea Ice Albedo Feedback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418110" y="5988674"/>
            <a:ext cx="4097601" cy="67403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None/>
            </a:pPr>
            <a:r>
              <a:rPr lang="en-US" sz="900" dirty="0"/>
              <a:t>Donohoe A, E Blanchard-Wrigglesworth, A Schweiger, and PJ Rasch. 2020. “The Effect of Atmospheric Transmissivity on Model and Observational Estimates of the Sea Ice Albedo Feedback.” </a:t>
            </a:r>
            <a:r>
              <a:rPr lang="en-US" sz="900" i="1" dirty="0"/>
              <a:t>Journal of Climate </a:t>
            </a:r>
            <a:r>
              <a:rPr lang="en-US" sz="900" dirty="0"/>
              <a:t>in press. </a:t>
            </a:r>
          </a:p>
          <a:p>
            <a:pPr>
              <a:buNone/>
            </a:pPr>
            <a:r>
              <a:rPr lang="en-US" sz="900" dirty="0"/>
              <a:t>DOI: 10.1175/JCLI-D-19-0674.1</a:t>
            </a:r>
          </a:p>
        </p:txBody>
      </p:sp>
      <p:sp>
        <p:nvSpPr>
          <p:cNvPr id="3079" name="TextBox 9"/>
          <p:cNvSpPr txBox="1">
            <a:spLocks noChangeArrowheads="1"/>
          </p:cNvSpPr>
          <p:nvPr/>
        </p:nvSpPr>
        <p:spPr bwMode="auto">
          <a:xfrm>
            <a:off x="4458277" y="4753882"/>
            <a:ext cx="421583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None/>
            </a:pP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Radiative sensitivity (a measure of how much sunlight the atmosphere absorbs as surface reflectivity changes) is calculated using a new method (isotropic model). It compares well to the computationally expensive Kernel calculation across several different climate models (fields unavailable for the GFDL model).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71647" y="977930"/>
            <a:ext cx="4401623" cy="5910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sz="1400" b="1" dirty="0"/>
              <a:t>Objective</a:t>
            </a:r>
          </a:p>
          <a:p>
            <a:pPr marL="283464" indent="-283464"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400" dirty="0"/>
              <a:t>Evaluate the differences between models and observations regarding how much sunlight is absorbed as the surface reflectivity changes</a:t>
            </a:r>
          </a:p>
          <a:p>
            <a:pPr marL="283464" indent="-283464"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400" dirty="0"/>
              <a:t>Use this information to help estimate the size of the sea ice albedo feedback</a:t>
            </a:r>
          </a:p>
          <a:p>
            <a:pPr marL="228600" indent="-228600" algn="ctr" eaLnBrk="1" hangingPunct="1">
              <a:spcBef>
                <a:spcPct val="15000"/>
              </a:spcBef>
            </a:pPr>
            <a:r>
              <a:rPr lang="en-US" altLang="en-US" sz="1400" b="1" dirty="0"/>
              <a:t>Approach</a:t>
            </a:r>
          </a:p>
          <a:p>
            <a:pPr marL="283464" indent="-283464"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400" dirty="0"/>
              <a:t>Introduce and justify a simple method of calculating how much additional sunlight is absorbed as the surface reflectivity changes in the Arctic </a:t>
            </a:r>
          </a:p>
          <a:p>
            <a:pPr marL="283464" indent="-283464"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400" dirty="0"/>
              <a:t>Compare estimates using the simple method to more accurate and expensive methods available in only a few models and demonstrate they provide similar answers</a:t>
            </a:r>
          </a:p>
          <a:p>
            <a:pPr marL="283464" indent="-283464"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400" dirty="0"/>
              <a:t>Use the simple method to evaluate 22 models</a:t>
            </a:r>
          </a:p>
          <a:p>
            <a:pPr marL="283464" indent="-283464"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400" dirty="0"/>
              <a:t>Show that the method indicates that there is more variability in this quantity than previously estimated, and that new estimates affect estimates of the ice albedo feedback</a:t>
            </a:r>
            <a:endParaRPr lang="en-US" altLang="en-US" sz="1400" dirty="0"/>
          </a:p>
          <a:p>
            <a:pPr algn="ctr" eaLnBrk="1" hangingPunct="1">
              <a:spcBef>
                <a:spcPct val="15000"/>
              </a:spcBef>
            </a:pPr>
            <a:r>
              <a:rPr lang="en-US" altLang="en-US" sz="1400" b="1" dirty="0"/>
              <a:t>Impact</a:t>
            </a:r>
            <a:endParaRPr lang="en-US" altLang="en-US" sz="1400" dirty="0"/>
          </a:p>
          <a:p>
            <a:pPr marL="283464" indent="-283464"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400" dirty="0"/>
              <a:t>Used the new technique to evaluate 18 models, and showed that variability in this factor is larger than previously estimated</a:t>
            </a:r>
          </a:p>
          <a:p>
            <a:pPr marL="283464" indent="-283464"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400" dirty="0"/>
              <a:t>Demonstrated </a:t>
            </a:r>
            <a:r>
              <a:rPr lang="en-US" sz="1400"/>
              <a:t>that the </a:t>
            </a:r>
            <a:r>
              <a:rPr lang="en-US" sz="1400" dirty="0"/>
              <a:t>ice albedo feedback is likely to be 40 percent larger than earlier estimates</a:t>
            </a:r>
          </a:p>
          <a:p>
            <a:pPr marL="0" indent="0" eaLnBrk="1" hangingPunct="1">
              <a:spcBef>
                <a:spcPct val="15000"/>
              </a:spcBef>
            </a:pPr>
            <a:endParaRPr lang="en-US" sz="1400" dirty="0"/>
          </a:p>
          <a:p>
            <a:pPr marL="0" indent="0" eaLnBrk="1" hangingPunct="1">
              <a:spcBef>
                <a:spcPct val="15000"/>
              </a:spcBef>
            </a:pPr>
            <a:endParaRPr lang="en-US" altLang="en-US" sz="1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2015C2-0F7C-3A45-A98B-173CD516BA0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7" r="22787"/>
          <a:stretch/>
        </p:blipFill>
        <p:spPr>
          <a:xfrm>
            <a:off x="4210974" y="950347"/>
            <a:ext cx="4710446" cy="22213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9E2BB51-9F35-412D-9E38-BB7CA575117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06" t="72287" b="8839"/>
          <a:stretch/>
        </p:blipFill>
        <p:spPr>
          <a:xfrm>
            <a:off x="6934733" y="3630941"/>
            <a:ext cx="1518863" cy="459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422858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42D64D55C14E47B8C32093392CF1DB" ma:contentTypeVersion="10" ma:contentTypeDescription="Create a new document." ma:contentTypeScope="" ma:versionID="9627ebe4cc582b36aaed0b63709d17ca">
  <xsd:schema xmlns:xsd="http://www.w3.org/2001/XMLSchema" xmlns:xs="http://www.w3.org/2001/XMLSchema" xmlns:p="http://schemas.microsoft.com/office/2006/metadata/properties" xmlns:ns3="89bce1d8-82c4-4cdd-bf07-74bd2803f58f" xmlns:ns4="11c635ba-a75c-4c88-a7f4-3283044885d7" targetNamespace="http://schemas.microsoft.com/office/2006/metadata/properties" ma:root="true" ma:fieldsID="4affe4694e066f196b7cbd102bc16765" ns3:_="" ns4:_="">
    <xsd:import namespace="89bce1d8-82c4-4cdd-bf07-74bd2803f58f"/>
    <xsd:import namespace="11c635ba-a75c-4c88-a7f4-3283044885d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bce1d8-82c4-4cdd-bf07-74bd2803f5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c635ba-a75c-4c88-a7f4-3283044885d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DD0966E738D64E49B965032E22FBBBFF" ma:contentTypeVersion="4" ma:contentTypeDescription="Microsoft PowerPoint Slide" ma:contentTypeScope="" ma:versionID="b3474de98243c38ca447bb66c1087723">
  <xsd:schema xmlns:xsd="http://www.w3.org/2001/XMLSchema" xmlns:xs="http://www.w3.org/2001/XMLSchema" xmlns:p="http://schemas.microsoft.com/office/2006/metadata/properties" xmlns:ns1="http://schemas.microsoft.com/sharepoint/v3" xmlns:ns3="3f367a74-7294-440b-bcf2-615eafc1d48f" targetNamespace="http://schemas.microsoft.com/office/2006/metadata/properties" ma:root="true" ma:fieldsID="9b034228d1307b28e45b372313e8c5d5" ns1:_="" ns3:_="">
    <xsd:import namespace="http://schemas.microsoft.com/sharepoint/v3"/>
    <xsd:import namespace="3f367a74-7294-440b-bcf2-615eafc1d48f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3:Funding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0" nillable="true" ma:displayName="Presentation" ma:internalName="Presentation">
      <xsd:simpleType>
        <xsd:restriction base="dms:Text"/>
      </xsd:simpleType>
    </xsd:element>
    <xsd:element name="SlideDescription" ma:index="1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367a74-7294-440b-bcf2-615eafc1d48f" elementFormDefault="qualified">
    <xsd:import namespace="http://schemas.microsoft.com/office/2006/documentManagement/types"/>
    <xsd:import namespace="http://schemas.microsoft.com/office/infopath/2007/PartnerControls"/>
    <xsd:element name="Funding" ma:index="7" nillable="true" ma:displayName="Funding" ma:description="Funding Soure" ma:internalName="Funding" ma:readOnly="false">
      <xsd:simpleType>
        <xsd:restriction base="dms:Note">
          <xsd:maxLength value="255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>Lou-Yang-etal-BCMonsoon-GRL-February2019-f</Presentation>
    <Funding xmlns="3f367a74-7294-440b-bcf2-615eafc1d48f">HiLAT</Funding>
    <Slide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F1E977B-DEEA-41F0-95DD-ADD615B94A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bce1d8-82c4-4cdd-bf07-74bd2803f58f"/>
    <ds:schemaRef ds:uri="11c635ba-a75c-4c88-a7f4-3283044885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6775A38-EB20-42CC-8793-78E77CFB5742}"/>
</file>

<file path=customXml/itemProps3.xml><?xml version="1.0" encoding="utf-8"?>
<ds:datastoreItem xmlns:ds="http://schemas.openxmlformats.org/officeDocument/2006/customXml" ds:itemID="{C53F5B12-1FB1-4B3D-B277-E9C69CD44B8D}">
  <ds:schemaRefs>
    <ds:schemaRef ds:uri="89bce1d8-82c4-4cdd-bf07-74bd2803f58f"/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11c635ba-a75c-4c88-a7f4-3283044885d7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21192</TotalTime>
  <Words>259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Lou-Yang-etal-BCMonsoon-GRL-February2019-f</dc:title>
  <dc:creator>Steve.Ghan@pnnl.gov</dc:creator>
  <dc:description/>
  <cp:lastModifiedBy>Fellet, Melissae S</cp:lastModifiedBy>
  <cp:revision>271</cp:revision>
  <cp:lastPrinted>2011-05-11T17:30:12Z</cp:lastPrinted>
  <dcterms:created xsi:type="dcterms:W3CDTF">2014-01-03T21:30:52Z</dcterms:created>
  <dcterms:modified xsi:type="dcterms:W3CDTF">2020-05-13T23:35:41Z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EP6D6TSR2XSE-14-219</vt:lpwstr>
  </property>
  <property fmtid="{D5CDD505-2E9C-101B-9397-08002B2CF9AE}" pid="3" name="_dlc_DocIdItemGuid">
    <vt:lpwstr>837cf63c-0d11-4ee4-b16f-79c376516758</vt:lpwstr>
  </property>
  <property fmtid="{D5CDD505-2E9C-101B-9397-08002B2CF9AE}" pid="4" name="_dlc_DocIdUrl">
    <vt:lpwstr>https://collaborate.pnl.gov/projects/asgc/research_highlights/_layouts/DocIdRedir.aspx?ID=EP6D6TSR2XSE-14-219, EP6D6TSR2XSE-14-219</vt:lpwstr>
  </property>
  <property fmtid="{D5CDD505-2E9C-101B-9397-08002B2CF9AE}" pid="5" name="Highlight">
    <vt:lpwstr/>
  </property>
  <property fmtid="{D5CDD505-2E9C-101B-9397-08002B2CF9AE}" pid="6" name="ContentTypeId">
    <vt:lpwstr>0x010100A22E315B1F3C42B49A0E90D2F9AB5AB100DD0966E738D64E49B965032E22FBBBFF</vt:lpwstr>
  </property>
  <property fmtid="{D5CDD505-2E9C-101B-9397-08002B2CF9AE}" pid="7" name="ContentType">
    <vt:lpwstr>Slide</vt:lpwstr>
  </property>
  <property fmtid="{D5CDD505-2E9C-101B-9397-08002B2CF9AE}" pid="8" name="Presentation">
    <vt:lpwstr>Lou-Yang-etal-BCMonsoon-GRL-February2019-f</vt:lpwstr>
  </property>
  <property fmtid="{D5CDD505-2E9C-101B-9397-08002B2CF9AE}" pid="9" name="SlideDescription">
    <vt:lpwstr/>
  </property>
  <property fmtid="{D5CDD505-2E9C-101B-9397-08002B2CF9AE}" pid="10" name="FY">
    <vt:lpwstr/>
  </property>
  <property fmtid="{D5CDD505-2E9C-101B-9397-08002B2CF9AE}" pid="11" name="Funding">
    <vt:lpwstr>SciDAC</vt:lpwstr>
  </property>
</Properties>
</file>