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6BB5F-6A28-435E-B1DB-8FB9E3F6A89E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2487-CD2F-41A2-9AB3-8EE00049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8864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63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7/9/19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8GL0799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19823" y="4591498"/>
            <a:ext cx="466558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The maps break down future changes of the two leading modes of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subseasonal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 precipitation variability with warming in North America. The dynamic component from weakening of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subseasonal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 rainfall-related circulation variability counters the thermodynamic component from increasing background moisture to determine the overall pattern of future changes in wintertime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subseasonal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 precipitation variability.</a:t>
            </a:r>
          </a:p>
        </p:txBody>
      </p:sp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1466" y="575489"/>
            <a:ext cx="4290899" cy="628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Explore the response of </a:t>
            </a:r>
            <a:r>
              <a:rPr lang="en-US" sz="1400" dirty="0" err="1"/>
              <a:t>subseasonal</a:t>
            </a:r>
            <a:r>
              <a:rPr lang="en-US" sz="1400" dirty="0"/>
              <a:t> precipitation variability to climate warming in North America during winter, with a focus on the relative contributions of thermodynamic and dynamic effects</a:t>
            </a:r>
            <a:endParaRPr lang="en-US" sz="1400" b="1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Analyze an ensemble of historical and RCP8.5 model experiments using the ensemble mean to suppress internal variability and isolate the effects of warming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Use a moisture budget decomposition framework to examine the effects of thermodynamics and dynamics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Impact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400" dirty="0"/>
              <a:t>In a warmer climate, </a:t>
            </a:r>
            <a:r>
              <a:rPr lang="en-US" altLang="en-US" sz="1400" dirty="0" err="1"/>
              <a:t>subseasonal</a:t>
            </a:r>
            <a:r>
              <a:rPr lang="en-US" altLang="en-US" sz="1400" dirty="0"/>
              <a:t> precipitation variability consistently increased over the United States, with an intensified swing between the wet and dry extremes, but declined in Mexico with weakened extremes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400" dirty="0"/>
              <a:t>Thermodynamic effect from increasing moisture dominated the enhanced variability over the United States; dynamic effect from reduction in </a:t>
            </a:r>
            <a:r>
              <a:rPr lang="en-US" altLang="en-US" sz="1400" dirty="0" err="1"/>
              <a:t>subseasonal</a:t>
            </a:r>
            <a:r>
              <a:rPr lang="en-US" altLang="en-US" sz="1400" dirty="0"/>
              <a:t> circulation dominated the weakening over Mexico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The ability to predict or forecast the changes in </a:t>
            </a:r>
            <a:r>
              <a:rPr lang="en-US" sz="1400" dirty="0" err="1"/>
              <a:t>subseasonal</a:t>
            </a:r>
            <a:r>
              <a:rPr lang="en-US" sz="1400" dirty="0"/>
              <a:t> precipitation variability and the swing between wet and dry extremes has important societal implications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4259" y="3777"/>
            <a:ext cx="913860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100" b="1" dirty="0">
                <a:solidFill>
                  <a:srgbClr val="000000"/>
                </a:solidFill>
              </a:rPr>
              <a:t>A Fight to Control </a:t>
            </a:r>
            <a:r>
              <a:rPr lang="en-US" altLang="en-US" sz="3100" b="1" dirty="0" err="1">
                <a:solidFill>
                  <a:srgbClr val="000000"/>
                </a:solidFill>
              </a:rPr>
              <a:t>Subseasonal</a:t>
            </a:r>
            <a:r>
              <a:rPr lang="en-US" altLang="en-US" sz="3100" b="1" dirty="0">
                <a:solidFill>
                  <a:srgbClr val="000000"/>
                </a:solidFill>
              </a:rPr>
              <a:t> Precipitation Variability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515244" y="6063403"/>
            <a:ext cx="450162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Dong L, LR Leung, and F Song. 2018. “Future Changes of </a:t>
            </a:r>
            <a:r>
              <a:rPr lang="en-US" altLang="en-US" sz="1000" dirty="0" err="1">
                <a:solidFill>
                  <a:srgbClr val="000000"/>
                </a:solidFill>
              </a:rPr>
              <a:t>Subseasonal</a:t>
            </a:r>
            <a:r>
              <a:rPr lang="en-US" altLang="en-US" sz="1000" dirty="0">
                <a:solidFill>
                  <a:srgbClr val="000000"/>
                </a:solidFill>
              </a:rPr>
              <a:t> Precipitation Variability in North America During Winter Under Global Warming.” </a:t>
            </a:r>
            <a:r>
              <a:rPr lang="en-US" altLang="en-US" sz="1000" i="1" dirty="0">
                <a:solidFill>
                  <a:srgbClr val="000000"/>
                </a:solidFill>
              </a:rPr>
              <a:t>Geophysical Research Letters</a:t>
            </a:r>
            <a:r>
              <a:rPr lang="en-US" altLang="en-US" sz="1000" dirty="0">
                <a:solidFill>
                  <a:srgbClr val="000000"/>
                </a:solidFill>
              </a:rPr>
              <a:t> 45(22):</a:t>
            </a:r>
            <a:r>
              <a:rPr lang="en-US" sz="1000" dirty="0"/>
              <a:t>12,467−12,476</a:t>
            </a:r>
            <a:r>
              <a:rPr lang="en-US" alt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>
                <a:hlinkClick r:id="rId3"/>
              </a:rPr>
              <a:t>https://doi.org</a:t>
            </a:r>
            <a:r>
              <a:rPr lang="en-US" sz="1000">
                <a:hlinkClick r:id="rId3"/>
              </a:rPr>
              <a:t>/10.1029/2018GL079900</a:t>
            </a:r>
            <a:r>
              <a:rPr lang="en-US" sz="1000" dirty="0"/>
              <a:t>.</a:t>
            </a:r>
            <a:endParaRPr lang="en-US" sz="1000"/>
          </a:p>
        </p:txBody>
      </p:sp>
      <p:grpSp>
        <p:nvGrpSpPr>
          <p:cNvPr id="2" name="Group 1"/>
          <p:cNvGrpSpPr/>
          <p:nvPr/>
        </p:nvGrpSpPr>
        <p:grpSpPr>
          <a:xfrm>
            <a:off x="4605317" y="724259"/>
            <a:ext cx="4481929" cy="3804250"/>
            <a:chOff x="4799812" y="1742536"/>
            <a:chExt cx="4481929" cy="3804250"/>
          </a:xfrm>
        </p:grpSpPr>
        <p:pic>
          <p:nvPicPr>
            <p:cNvPr id="20" name="Content Placeholder 7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8" r="4133"/>
            <a:stretch/>
          </p:blipFill>
          <p:spPr>
            <a:xfrm>
              <a:off x="4799812" y="1742536"/>
              <a:ext cx="3664264" cy="38042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97206" y="2044967"/>
              <a:ext cx="96440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rial" charset="0"/>
                </a:rPr>
                <a:t>Total changes</a:t>
              </a:r>
              <a:endParaRPr lang="en-US" sz="105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958C3D-AFBD-E746-A55F-445B88DD4364}"/>
                </a:ext>
              </a:extLst>
            </p:cNvPr>
            <p:cNvSpPr/>
            <p:nvPr/>
          </p:nvSpPr>
          <p:spPr>
            <a:xfrm>
              <a:off x="8311583" y="3198031"/>
              <a:ext cx="89280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rial" charset="0"/>
                </a:rPr>
                <a:t>Thermo-dynamic component</a:t>
              </a:r>
              <a:endParaRPr lang="en-US" sz="10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42911F-0759-8849-96B0-F780DF380406}"/>
                </a:ext>
              </a:extLst>
            </p:cNvPr>
            <p:cNvSpPr/>
            <p:nvPr/>
          </p:nvSpPr>
          <p:spPr>
            <a:xfrm>
              <a:off x="8317335" y="4437359"/>
              <a:ext cx="96440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rial" charset="0"/>
                </a:rPr>
                <a:t>Dynamic component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3244367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Dong-etal-SubseasonalPrec-GRL-January2019-f</Presentation>
    <Funding xmlns="98b00cf3-a6ce-40de-8923-f140beb786e9">RGCM, MSD</Fund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a8aaa84c71a4e914df735642033ef70b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2794fb4f500ec30b95632cae512c31f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7A551-2C48-463A-B263-055436B027A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8b00cf3-a6ce-40de-8923-f140beb786e9"/>
  </ds:schemaRefs>
</ds:datastoreItem>
</file>

<file path=customXml/itemProps2.xml><?xml version="1.0" encoding="utf-8"?>
<ds:datastoreItem xmlns:ds="http://schemas.openxmlformats.org/officeDocument/2006/customXml" ds:itemID="{5304F617-75BC-4864-AB0C-8C96F7B72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6329</TotalTime>
  <Words>263</Words>
  <Application>Microsoft Macintosh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Dong-etal-SubseasonalPrec-GRL-January2019-f</dc:title>
  <dc:creator>Davis, Emily L</dc:creator>
  <dc:description/>
  <cp:lastModifiedBy>Shim, Edward</cp:lastModifiedBy>
  <cp:revision>77</cp:revision>
  <cp:lastPrinted>2011-05-11T17:30:12Z</cp:lastPrinted>
  <dcterms:created xsi:type="dcterms:W3CDTF">2017-11-02T21:19:41Z</dcterms:created>
  <dcterms:modified xsi:type="dcterms:W3CDTF">2019-07-10T00:38:15Z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0x010100A22E315B1F3C42B49A0E90D2F9AB5AB100A3ADA40348D53C4EA114B46FA9468BEB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RGCM</vt:lpwstr>
  </property>
  <property fmtid="{D5CDD505-2E9C-101B-9397-08002B2CF9AE}" pid="7" name="ContentType">
    <vt:lpwstr>Slide</vt:lpwstr>
  </property>
  <property fmtid="{D5CDD505-2E9C-101B-9397-08002B2CF9AE}" pid="8" name="Presentation">
    <vt:lpwstr>Dong-etal-SubseasonalPrec-GRL-January2019-f</vt:lpwstr>
  </property>
  <property fmtid="{D5CDD505-2E9C-101B-9397-08002B2CF9AE}" pid="9" name="SlideDescription">
    <vt:lpwstr/>
  </property>
</Properties>
</file>