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1"/>
    <p:restoredTop sz="94762"/>
  </p:normalViewPr>
  <p:slideViewPr>
    <p:cSldViewPr snapToGrid="0" snapToObjects="1">
      <p:cViewPr varScale="1">
        <p:scale>
          <a:sx n="116" d="100"/>
          <a:sy n="116" d="100"/>
        </p:scale>
        <p:origin x="145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6BB5F-6A28-435E-B1DB-8FB9E3F6A89E}" type="datetimeFigureOut">
              <a:rPr lang="en-US" smtClean="0"/>
              <a:t>3/2/2020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42487-CD2F-41A2-9AB3-8EE000496928}" type="slidenum">
              <a:rPr lang="en-US" smtClean="0"/>
              <a:t>‹#›</a:t>
            </a:fld>
            <a:endParaRPr lang="en-US"/>
          </a:p>
        </p:txBody>
      </p:sp>
    </p:spTree>
    <p:extLst>
      <p:ext uri="{BB962C8B-B14F-4D97-AF65-F5344CB8AC3E}">
        <p14:creationId xmlns:p14="http://schemas.microsoft.com/office/powerpoint/2010/main" val="19700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788640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31463546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428028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84360" y="1023311"/>
            <a:ext cx="4487639" cy="5707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Explore the contributions of extreme and non-extreme precipitation in the sharpened seasonal cycle over California, and investigate the physical drivers of the extreme precipitation changes</a:t>
            </a:r>
            <a:endParaRPr lang="en-US" sz="1400" b="1" dirty="0"/>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t>Analyze an ensemble of historical and future (RCP8.5) climate simulations from the Coupled Model </a:t>
            </a:r>
            <a:r>
              <a:rPr lang="en-US" sz="1400" dirty="0" err="1"/>
              <a:t>Intercomparison</a:t>
            </a:r>
            <a:r>
              <a:rPr lang="en-US" sz="1400" dirty="0"/>
              <a:t> Project Phase 5 (CMIP5) to estimate the effects of warming</a:t>
            </a:r>
          </a:p>
          <a:p>
            <a:pPr marL="285750" indent="-285750">
              <a:spcBef>
                <a:spcPct val="15000"/>
              </a:spcBef>
              <a:buFont typeface="Arial" pitchFamily="34" charset="0"/>
              <a:buChar char="●"/>
              <a:defRPr/>
            </a:pPr>
            <a:r>
              <a:rPr lang="en-US" sz="1400" dirty="0"/>
              <a:t>Use the 95</a:t>
            </a:r>
            <a:r>
              <a:rPr lang="en-US" sz="1400" baseline="30000" dirty="0"/>
              <a:t>th</a:t>
            </a:r>
            <a:r>
              <a:rPr lang="en-US" sz="1400" dirty="0"/>
              <a:t> percentile of daily precipitation to separate extreme and non-extreme precipitation </a:t>
            </a:r>
          </a:p>
          <a:p>
            <a:pPr marL="285750" indent="-285750">
              <a:spcBef>
                <a:spcPct val="15000"/>
              </a:spcBef>
              <a:buFont typeface="Arial" pitchFamily="34" charset="0"/>
              <a:buChar char="●"/>
              <a:defRPr/>
            </a:pPr>
            <a:r>
              <a:rPr lang="en-US" sz="1400" dirty="0"/>
              <a:t>Use a moisture budget decomposition framework to examine the effects of thermodynamics and dynamics</a:t>
            </a:r>
          </a:p>
          <a:p>
            <a:pPr algn="ctr" eaLnBrk="1" hangingPunct="1">
              <a:spcBef>
                <a:spcPct val="15000"/>
              </a:spcBef>
              <a:buFontTx/>
              <a:buNone/>
            </a:pPr>
            <a:r>
              <a:rPr lang="en-US" altLang="en-US" sz="1600" b="1" dirty="0">
                <a:solidFill>
                  <a:srgbClr val="000000"/>
                </a:solidFill>
              </a:rPr>
              <a:t>Impact</a:t>
            </a:r>
          </a:p>
          <a:p>
            <a:pPr marL="285750" indent="-285750">
              <a:spcBef>
                <a:spcPct val="15000"/>
              </a:spcBef>
              <a:buFont typeface="Arial" pitchFamily="34" charset="0"/>
              <a:buChar char="●"/>
              <a:defRPr/>
            </a:pPr>
            <a:r>
              <a:rPr lang="en-US" altLang="en-US" sz="1400" dirty="0"/>
              <a:t>Increased extreme precipitation from enhanced intensity and frequency dominates the wetter winter, while decreased non-extreme due to fewer wet days induces drier spring and fall </a:t>
            </a:r>
          </a:p>
          <a:p>
            <a:pPr marL="285750" indent="-285750">
              <a:spcBef>
                <a:spcPct val="15000"/>
              </a:spcBef>
              <a:buFont typeface="Arial" pitchFamily="34" charset="0"/>
              <a:buChar char="●"/>
              <a:defRPr/>
            </a:pPr>
            <a:r>
              <a:rPr lang="en-US" sz="1400" dirty="0"/>
              <a:t>Thermodynamic effect dominates the increased extreme precipitation in winter, which is offset by dynamic effect in spring and fall </a:t>
            </a:r>
          </a:p>
          <a:p>
            <a:pPr marL="285750" indent="-285750">
              <a:spcBef>
                <a:spcPct val="15000"/>
              </a:spcBef>
              <a:buFont typeface="Arial" pitchFamily="34" charset="0"/>
              <a:buChar char="●"/>
              <a:defRPr/>
            </a:pPr>
            <a:r>
              <a:rPr lang="en-US" sz="1400" dirty="0"/>
              <a:t>Seasonality changes of landfalling atmospheric river days from thermodynamic and dynamic effects are consistent with those of extreme precipitation</a:t>
            </a:r>
          </a:p>
        </p:txBody>
      </p:sp>
      <p:sp>
        <p:nvSpPr>
          <p:cNvPr id="12" name="TextBox 11"/>
          <p:cNvSpPr txBox="1"/>
          <p:nvPr/>
        </p:nvSpPr>
        <p:spPr>
          <a:xfrm>
            <a:off x="4592312" y="5085723"/>
            <a:ext cx="4551688" cy="1200329"/>
          </a:xfrm>
          <a:prstGeom prst="rect">
            <a:avLst/>
          </a:prstGeom>
          <a:solidFill>
            <a:schemeClr val="bg1"/>
          </a:solidFill>
        </p:spPr>
        <p:txBody>
          <a:bodyPr wrap="square" rtlCol="0">
            <a:spAutoFit/>
          </a:bodyPr>
          <a:lstStyle/>
          <a:p>
            <a:r>
              <a:rPr lang="en-US" sz="1200" b="1" dirty="0">
                <a:solidFill>
                  <a:srgbClr val="0000FF"/>
                </a:solidFill>
                <a:latin typeface="Arial" charset="0"/>
              </a:rPr>
              <a:t>The graphs break down the seasonality changes in extreme precipitation (left) and atmospheric rivers days (right) into thermodynamic and dynamic components. Black solid lines indicate the changes between the RCP8.5 and historical runs. Dashed lines indicate the changes after removing the current seasonal cycle.  </a:t>
            </a:r>
          </a:p>
        </p:txBody>
      </p:sp>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6" name="Rectangle 5"/>
          <p:cNvSpPr>
            <a:spLocks noChangeArrowheads="1"/>
          </p:cNvSpPr>
          <p:nvPr/>
        </p:nvSpPr>
        <p:spPr bwMode="auto">
          <a:xfrm>
            <a:off x="34259" y="-23655"/>
            <a:ext cx="9138604"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100" b="1">
                <a:solidFill>
                  <a:srgbClr val="000000"/>
                </a:solidFill>
              </a:rPr>
              <a:t>Seasonality Changes of Extreme Precipitation </a:t>
            </a:r>
            <a:r>
              <a:rPr lang="en-US" altLang="en-US" sz="3100" b="1" dirty="0">
                <a:solidFill>
                  <a:srgbClr val="000000"/>
                </a:solidFill>
              </a:rPr>
              <a:t>O</a:t>
            </a:r>
            <a:r>
              <a:rPr lang="en-US" altLang="en-US" sz="3100" b="1">
                <a:solidFill>
                  <a:srgbClr val="000000"/>
                </a:solidFill>
              </a:rPr>
              <a:t>ver California Under </a:t>
            </a:r>
            <a:r>
              <a:rPr lang="en-US" altLang="en-US" sz="3100" b="1" dirty="0">
                <a:solidFill>
                  <a:srgbClr val="000000"/>
                </a:solidFill>
              </a:rPr>
              <a:t>W</a:t>
            </a:r>
            <a:r>
              <a:rPr lang="en-US" altLang="en-US" sz="3100" b="1">
                <a:solidFill>
                  <a:srgbClr val="000000"/>
                </a:solidFill>
              </a:rPr>
              <a:t>arming</a:t>
            </a:r>
            <a:endParaRPr lang="en-US" altLang="en-US" sz="3100" b="1" dirty="0">
              <a:solidFill>
                <a:srgbClr val="000000"/>
              </a:solidFill>
            </a:endParaRPr>
          </a:p>
        </p:txBody>
      </p:sp>
      <p:sp>
        <p:nvSpPr>
          <p:cNvPr id="3077" name="Text Box 6"/>
          <p:cNvSpPr txBox="1">
            <a:spLocks noChangeArrowheads="1"/>
          </p:cNvSpPr>
          <p:nvPr/>
        </p:nvSpPr>
        <p:spPr bwMode="auto">
          <a:xfrm>
            <a:off x="4690872" y="6257889"/>
            <a:ext cx="427984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rPr>
              <a:t>Dong L, LR Leung, J Lu, and Y Gao. 2019. “Contributions of extreme and non‐extreme precipitation to California precipitation seasonality changes under warming.” </a:t>
            </a:r>
            <a:r>
              <a:rPr lang="en-US" altLang="en-US" sz="1000" i="1" dirty="0" err="1">
                <a:solidFill>
                  <a:srgbClr val="000000"/>
                </a:solidFill>
              </a:rPr>
              <a:t>Geophys</a:t>
            </a:r>
            <a:r>
              <a:rPr lang="en-US" altLang="en-US" sz="1000" i="1" dirty="0">
                <a:solidFill>
                  <a:srgbClr val="000000"/>
                </a:solidFill>
              </a:rPr>
              <a:t>. Res. Lett</a:t>
            </a:r>
            <a:r>
              <a:rPr lang="en-US" altLang="en-US" sz="1000" i="1">
                <a:solidFill>
                  <a:srgbClr val="000000"/>
                </a:solidFill>
              </a:rPr>
              <a:t>., 46, </a:t>
            </a:r>
            <a:r>
              <a:rPr lang="en-US" altLang="en-US" sz="1000">
                <a:solidFill>
                  <a:srgbClr val="000000"/>
                </a:solidFill>
              </a:rPr>
              <a:t>doi</a:t>
            </a:r>
            <a:r>
              <a:rPr lang="en-US" altLang="en-US" sz="1000" dirty="0">
                <a:solidFill>
                  <a:srgbClr val="000000"/>
                </a:solidFill>
              </a:rPr>
              <a:t>: 10.1029/2019GL084225.</a:t>
            </a:r>
          </a:p>
        </p:txBody>
      </p:sp>
      <p:pic>
        <p:nvPicPr>
          <p:cNvPr id="10" name="Picture 9">
            <a:extLst>
              <a:ext uri="{FF2B5EF4-FFF2-40B4-BE49-F238E27FC236}">
                <a16:creationId xmlns:a16="http://schemas.microsoft.com/office/drawing/2014/main" id="{C64025E4-61DD-2644-AEDF-019478530EF9}"/>
              </a:ext>
            </a:extLst>
          </p:cNvPr>
          <p:cNvPicPr/>
          <p:nvPr/>
        </p:nvPicPr>
        <p:blipFill rotWithShape="1">
          <a:blip r:embed="rId3"/>
          <a:srcRect l="9549" r="8729" b="68326"/>
          <a:stretch/>
        </p:blipFill>
        <p:spPr>
          <a:xfrm>
            <a:off x="4779801" y="571948"/>
            <a:ext cx="3865979" cy="1421501"/>
          </a:xfrm>
          <a:prstGeom prst="rect">
            <a:avLst/>
          </a:prstGeom>
        </p:spPr>
      </p:pic>
      <p:pic>
        <p:nvPicPr>
          <p:cNvPr id="15" name="Picture 14">
            <a:extLst>
              <a:ext uri="{FF2B5EF4-FFF2-40B4-BE49-F238E27FC236}">
                <a16:creationId xmlns:a16="http://schemas.microsoft.com/office/drawing/2014/main" id="{1CD52020-81C6-8840-ABAC-01F513230B61}"/>
              </a:ext>
            </a:extLst>
          </p:cNvPr>
          <p:cNvPicPr/>
          <p:nvPr/>
        </p:nvPicPr>
        <p:blipFill rotWithShape="1">
          <a:blip r:embed="rId4"/>
          <a:srcRect t="10341" b="11727"/>
          <a:stretch/>
        </p:blipFill>
        <p:spPr bwMode="auto">
          <a:xfrm>
            <a:off x="4945801" y="2305896"/>
            <a:ext cx="3707132" cy="2841594"/>
          </a:xfrm>
          <a:prstGeom prst="rect">
            <a:avLst/>
          </a:prstGeom>
          <a:ln>
            <a:noFill/>
          </a:ln>
          <a:extLst>
            <a:ext uri="{53640926-AAD7-44D8-BBD7-CCE9431645EC}">
              <a14:shadowObscured xmlns:a14="http://schemas.microsoft.com/office/drawing/2010/main"/>
            </a:ext>
          </a:extLst>
        </p:spPr>
      </p:pic>
      <p:sp>
        <p:nvSpPr>
          <p:cNvPr id="21" name="Rectangle 20">
            <a:extLst>
              <a:ext uri="{FF2B5EF4-FFF2-40B4-BE49-F238E27FC236}">
                <a16:creationId xmlns:a16="http://schemas.microsoft.com/office/drawing/2014/main" id="{4FCE3F76-BFFC-6541-9C65-E29247BA9613}"/>
              </a:ext>
            </a:extLst>
          </p:cNvPr>
          <p:cNvSpPr/>
          <p:nvPr/>
        </p:nvSpPr>
        <p:spPr>
          <a:xfrm>
            <a:off x="8286594" y="2534781"/>
            <a:ext cx="964406" cy="430887"/>
          </a:xfrm>
          <a:prstGeom prst="rect">
            <a:avLst/>
          </a:prstGeom>
        </p:spPr>
        <p:txBody>
          <a:bodyPr wrap="square">
            <a:spAutoFit/>
          </a:bodyPr>
          <a:lstStyle/>
          <a:p>
            <a:pPr algn="ctr"/>
            <a:r>
              <a:rPr lang="en-US" sz="1050" dirty="0">
                <a:solidFill>
                  <a:schemeClr val="tx1">
                    <a:lumMod val="65000"/>
                    <a:lumOff val="35000"/>
                  </a:schemeClr>
                </a:solidFill>
                <a:latin typeface="Arial" charset="0"/>
              </a:rPr>
              <a:t>Total changes</a:t>
            </a:r>
            <a:endParaRPr lang="en-US" sz="1050" dirty="0">
              <a:solidFill>
                <a:schemeClr val="tx1">
                  <a:lumMod val="65000"/>
                  <a:lumOff val="35000"/>
                </a:schemeClr>
              </a:solidFill>
            </a:endParaRPr>
          </a:p>
        </p:txBody>
      </p:sp>
      <p:sp>
        <p:nvSpPr>
          <p:cNvPr id="22" name="Rectangle 21">
            <a:extLst>
              <a:ext uri="{FF2B5EF4-FFF2-40B4-BE49-F238E27FC236}">
                <a16:creationId xmlns:a16="http://schemas.microsoft.com/office/drawing/2014/main" id="{3D3B789E-5DB5-2548-8B1F-04BF005CF0A2}"/>
              </a:ext>
            </a:extLst>
          </p:cNvPr>
          <p:cNvSpPr/>
          <p:nvPr/>
        </p:nvSpPr>
        <p:spPr>
          <a:xfrm>
            <a:off x="8322396" y="3372842"/>
            <a:ext cx="892802" cy="577081"/>
          </a:xfrm>
          <a:prstGeom prst="rect">
            <a:avLst/>
          </a:prstGeom>
        </p:spPr>
        <p:txBody>
          <a:bodyPr wrap="square">
            <a:spAutoFit/>
          </a:bodyPr>
          <a:lstStyle/>
          <a:p>
            <a:pPr algn="ctr"/>
            <a:r>
              <a:rPr lang="en-US" sz="1050" dirty="0">
                <a:solidFill>
                  <a:schemeClr val="tx1">
                    <a:lumMod val="65000"/>
                    <a:lumOff val="35000"/>
                  </a:schemeClr>
                </a:solidFill>
                <a:latin typeface="Arial" charset="0"/>
              </a:rPr>
              <a:t>Thermo-dynamic component</a:t>
            </a:r>
            <a:endParaRPr lang="en-US" sz="1050" dirty="0">
              <a:solidFill>
                <a:schemeClr val="tx1">
                  <a:lumMod val="65000"/>
                  <a:lumOff val="35000"/>
                </a:schemeClr>
              </a:solidFill>
            </a:endParaRPr>
          </a:p>
        </p:txBody>
      </p:sp>
      <p:sp>
        <p:nvSpPr>
          <p:cNvPr id="23" name="Rectangle 22">
            <a:extLst>
              <a:ext uri="{FF2B5EF4-FFF2-40B4-BE49-F238E27FC236}">
                <a16:creationId xmlns:a16="http://schemas.microsoft.com/office/drawing/2014/main" id="{32EF94F6-3FF7-E143-A330-C5933F44C6A2}"/>
              </a:ext>
            </a:extLst>
          </p:cNvPr>
          <p:cNvSpPr/>
          <p:nvPr/>
        </p:nvSpPr>
        <p:spPr>
          <a:xfrm>
            <a:off x="8346622" y="4436586"/>
            <a:ext cx="868576" cy="415498"/>
          </a:xfrm>
          <a:prstGeom prst="rect">
            <a:avLst/>
          </a:prstGeom>
        </p:spPr>
        <p:txBody>
          <a:bodyPr wrap="square">
            <a:spAutoFit/>
          </a:bodyPr>
          <a:lstStyle/>
          <a:p>
            <a:pPr algn="ctr"/>
            <a:r>
              <a:rPr lang="en-US" sz="1050" dirty="0">
                <a:solidFill>
                  <a:schemeClr val="tx1">
                    <a:lumMod val="65000"/>
                    <a:lumOff val="35000"/>
                  </a:schemeClr>
                </a:solidFill>
                <a:latin typeface="Arial" charset="0"/>
              </a:rPr>
              <a:t>Dynamic component</a:t>
            </a:r>
            <a:endParaRPr lang="en-US" sz="1050" dirty="0">
              <a:solidFill>
                <a:schemeClr val="tx1">
                  <a:lumMod val="65000"/>
                  <a:lumOff val="35000"/>
                </a:schemeClr>
              </a:solidFill>
            </a:endParaRPr>
          </a:p>
        </p:txBody>
      </p:sp>
      <p:sp>
        <p:nvSpPr>
          <p:cNvPr id="2" name="Rectangle 1">
            <a:extLst>
              <a:ext uri="{FF2B5EF4-FFF2-40B4-BE49-F238E27FC236}">
                <a16:creationId xmlns:a16="http://schemas.microsoft.com/office/drawing/2014/main" id="{A743124B-934D-3C40-B64D-B4E173176B90}"/>
              </a:ext>
            </a:extLst>
          </p:cNvPr>
          <p:cNvSpPr/>
          <p:nvPr/>
        </p:nvSpPr>
        <p:spPr>
          <a:xfrm>
            <a:off x="4889171" y="1859717"/>
            <a:ext cx="3958495" cy="461665"/>
          </a:xfrm>
          <a:prstGeom prst="rect">
            <a:avLst/>
          </a:prstGeom>
        </p:spPr>
        <p:txBody>
          <a:bodyPr wrap="square">
            <a:spAutoFit/>
          </a:bodyPr>
          <a:lstStyle/>
          <a:p>
            <a:r>
              <a:rPr lang="en-US" sz="1200" b="1" dirty="0">
                <a:solidFill>
                  <a:srgbClr val="0000FF"/>
                </a:solidFill>
                <a:latin typeface="Arial" charset="0"/>
              </a:rPr>
              <a:t>Contributions of extreme (purple) and non-extreme (orange) precipitation to total precipitation (green)</a:t>
            </a:r>
          </a:p>
        </p:txBody>
      </p:sp>
    </p:spTree>
    <p:extLst>
      <p:ext uri="{BB962C8B-B14F-4D97-AF65-F5344CB8AC3E}">
        <p14:creationId xmlns:p14="http://schemas.microsoft.com/office/powerpoint/2010/main" val="4173244367"/>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RGCM/MSD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7A551-2C48-463A-B263-055436B027AB}">
  <ds:schemaRefs>
    <ds:schemaRef ds:uri="http://schemas.microsoft.com/sharepoint/v3"/>
    <ds:schemaRef ds:uri="http://schemas.microsoft.com/office/2006/documentManagement/types"/>
    <ds:schemaRef ds:uri="http://schemas.microsoft.com/office/infopath/2007/PartnerControls"/>
    <ds:schemaRef ds:uri="http://purl.org/dc/elements/1.1/"/>
    <ds:schemaRef ds:uri="http://purl.org/dc/dcmitype/"/>
    <ds:schemaRef ds:uri="http://schemas.microsoft.com/office/2006/metadata/properties"/>
    <ds:schemaRef ds:uri="http://schemas.openxmlformats.org/package/2006/metadata/core-properties"/>
    <ds:schemaRef ds:uri="3f367a74-7294-440b-bcf2-615eafc1d48f"/>
    <ds:schemaRef ds:uri="http://www.w3.org/XML/1998/namespace"/>
    <ds:schemaRef ds:uri="http://purl.org/dc/terms/"/>
  </ds:schemaRefs>
</ds:datastoreItem>
</file>

<file path=customXml/itemProps2.xml><?xml version="1.0" encoding="utf-8"?>
<ds:datastoreItem xmlns:ds="http://schemas.openxmlformats.org/officeDocument/2006/customXml" ds:itemID="{35004E28-A7B0-4819-902B-EF561B35B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6939</TotalTime>
  <Words>279</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Dong-etal-SubseasonalPrec-GRL-January2019-f</dc:title>
  <dc:creator>Davis, Emily L</dc:creator>
  <dc:description/>
  <cp:lastModifiedBy>Risenmay, Ryan L</cp:lastModifiedBy>
  <cp:revision>98</cp:revision>
  <cp:lastPrinted>2011-05-11T17:30:12Z</cp:lastPrinted>
  <dcterms:created xsi:type="dcterms:W3CDTF">2017-11-02T21:19:41Z</dcterms:created>
  <dcterms:modified xsi:type="dcterms:W3CDTF">2020-03-02T17:05:30Z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Dong-etal-SubseasonalPrec-GRL-January2019-f</vt:lpwstr>
  </property>
  <property fmtid="{D5CDD505-2E9C-101B-9397-08002B2CF9AE}" pid="9" name="SlideDescription">
    <vt:lpwstr/>
  </property>
</Properties>
</file>