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65"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5182"/>
  </p:normalViewPr>
  <p:slideViewPr>
    <p:cSldViewPr>
      <p:cViewPr varScale="1">
        <p:scale>
          <a:sx n="64" d="100"/>
          <a:sy n="64" d="100"/>
        </p:scale>
        <p:origin x="19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331EEBF8-E7F3-4A9A-850F-E4428DDCC0C3}" type="datetimeFigureOut">
              <a:rPr lang="en-US"/>
              <a:pPr>
                <a:defRPr/>
              </a:pPr>
              <a:t>6/29/18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70C2D153-3D13-4BE3-B2CD-4C482CBB0C9F}" type="slidenum">
              <a:rPr lang="en-US"/>
              <a:pPr>
                <a:defRPr/>
              </a:pPr>
              <a:t>‹#›</a:t>
            </a:fld>
            <a:endParaRPr lang="en-US"/>
          </a:p>
        </p:txBody>
      </p:sp>
    </p:spTree>
    <p:extLst>
      <p:ext uri="{BB962C8B-B14F-4D97-AF65-F5344CB8AC3E}">
        <p14:creationId xmlns:p14="http://schemas.microsoft.com/office/powerpoint/2010/main" val="24368284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sz="2000" dirty="0"/>
              <a:t>Summary:</a:t>
            </a:r>
          </a:p>
          <a:p>
            <a:pPr>
              <a:spcBef>
                <a:spcPct val="0"/>
              </a:spcBef>
            </a:pPr>
            <a:endParaRPr lang="en-US" sz="2000" dirty="0"/>
          </a:p>
          <a:p>
            <a:r>
              <a:rPr lang="en-US" sz="2000" dirty="0">
                <a:latin typeface="Calibri" charset="0"/>
                <a:ea typeface="Calibri" charset="0"/>
                <a:cs typeface="Calibri" charset="0"/>
              </a:rPr>
              <a:t>The DOE Energy </a:t>
            </a:r>
            <a:r>
              <a:rPr lang="en-US" sz="2000" dirty="0" err="1">
                <a:latin typeface="Calibri" charset="0"/>
                <a:ea typeface="Calibri" charset="0"/>
                <a:cs typeface="Calibri" charset="0"/>
              </a:rPr>
              <a:t>Exascale</a:t>
            </a:r>
            <a:r>
              <a:rPr lang="en-US" sz="2000" dirty="0">
                <a:latin typeface="Calibri" charset="0"/>
                <a:ea typeface="Calibri" charset="0"/>
                <a:cs typeface="Calibri" charset="0"/>
              </a:rPr>
              <a:t> Earth System Model (E3SM) project is developing a new nonhydrostatic dynamical core built using the spectral element method. In this model </a:t>
            </a:r>
            <a:r>
              <a:rPr lang="en-US" sz="2000" dirty="0" err="1">
                <a:latin typeface="Calibri" charset="0"/>
                <a:ea typeface="Calibri" charset="0"/>
                <a:cs typeface="Calibri" charset="0"/>
              </a:rPr>
              <a:t>hyperdiffusion</a:t>
            </a:r>
            <a:r>
              <a:rPr lang="en-US" sz="2000" dirty="0">
                <a:latin typeface="Calibri" charset="0"/>
                <a:ea typeface="Calibri" charset="0"/>
                <a:cs typeface="Calibri" charset="0"/>
              </a:rPr>
              <a:t> is utilized to stabilize the model and to remove high-frequency noise that can contaminate the physical solution.  The goal of this work is to understand the theoretically optimal choice of </a:t>
            </a:r>
            <a:r>
              <a:rPr lang="en-US" sz="2000" dirty="0" err="1">
                <a:latin typeface="Calibri" charset="0"/>
                <a:ea typeface="Calibri" charset="0"/>
                <a:cs typeface="Calibri" charset="0"/>
              </a:rPr>
              <a:t>hyperdiffusion</a:t>
            </a:r>
            <a:r>
              <a:rPr lang="en-US" sz="2000" dirty="0">
                <a:latin typeface="Calibri" charset="0"/>
                <a:ea typeface="Calibri" charset="0"/>
                <a:cs typeface="Calibri" charset="0"/>
              </a:rPr>
              <a:t> coefficient that would allow for the best trade-off between model accuracy, while limiting computational cost. </a:t>
            </a:r>
            <a:r>
              <a:rPr lang="en-US" sz="1200" kern="1200" dirty="0">
                <a:solidFill>
                  <a:schemeClr val="tx1"/>
                </a:solidFill>
                <a:effectLst/>
                <a:latin typeface="+mn-lt"/>
                <a:ea typeface="+mn-ea"/>
                <a:cs typeface="+mn-cs"/>
              </a:rPr>
              <a:t>Although the linear dispersion properties of the spectral element method without diffusion have been analyzed extensively for the case of the 1D inviscid advection equation, practical implementations of the SEM require </a:t>
            </a:r>
            <a:r>
              <a:rPr lang="en-US" sz="1200" kern="1200" dirty="0" err="1">
                <a:solidFill>
                  <a:schemeClr val="tx1"/>
                </a:solidFill>
                <a:effectLst/>
                <a:latin typeface="+mn-lt"/>
                <a:ea typeface="+mn-ea"/>
                <a:cs typeface="+mn-cs"/>
              </a:rPr>
              <a:t>hyperdiffusion</a:t>
            </a:r>
            <a:r>
              <a:rPr lang="en-US" sz="1200" kern="1200" dirty="0">
                <a:solidFill>
                  <a:schemeClr val="tx1"/>
                </a:solidFill>
                <a:effectLst/>
                <a:latin typeface="+mn-lt"/>
                <a:ea typeface="+mn-ea"/>
                <a:cs typeface="+mn-cs"/>
              </a:rPr>
              <a:t> for stabilization. As argued in this paper, </a:t>
            </a:r>
            <a:r>
              <a:rPr lang="en-US" sz="1200" kern="1200" dirty="0" err="1">
                <a:solidFill>
                  <a:schemeClr val="tx1"/>
                </a:solidFill>
                <a:effectLst/>
                <a:latin typeface="+mn-lt"/>
                <a:ea typeface="+mn-ea"/>
                <a:cs typeface="+mn-cs"/>
              </a:rPr>
              <a:t>hyperdiffusion</a:t>
            </a:r>
            <a:r>
              <a:rPr lang="en-US" sz="1200" kern="1200" dirty="0">
                <a:solidFill>
                  <a:schemeClr val="tx1"/>
                </a:solidFill>
                <a:effectLst/>
                <a:latin typeface="+mn-lt"/>
                <a:ea typeface="+mn-ea"/>
                <a:cs typeface="+mn-cs"/>
              </a:rPr>
              <a:t> has a pronounced impact on the accuracy of the discrete wave modes and the dispersive properties of the SEM. When applied with an appropriately large coefficient, </a:t>
            </a:r>
            <a:r>
              <a:rPr lang="en-US" sz="1200" kern="1200" dirty="0" err="1">
                <a:solidFill>
                  <a:schemeClr val="tx1"/>
                </a:solidFill>
                <a:effectLst/>
                <a:latin typeface="+mn-lt"/>
                <a:ea typeface="+mn-ea"/>
                <a:cs typeface="+mn-cs"/>
              </a:rPr>
              <a:t>hyperdiffusion</a:t>
            </a:r>
            <a:r>
              <a:rPr lang="en-US" sz="1200" kern="1200" dirty="0">
                <a:solidFill>
                  <a:schemeClr val="tx1"/>
                </a:solidFill>
                <a:effectLst/>
                <a:latin typeface="+mn-lt"/>
                <a:ea typeface="+mn-ea"/>
                <a:cs typeface="+mn-cs"/>
              </a:rPr>
              <a:t> is effective at removing the spectral gap and improving the stability of the 1D advection equation. This study also considers the SEM as applied to the 2D linearized shallow-water equations, where </a:t>
            </a:r>
            <a:r>
              <a:rPr lang="en-US" sz="1200" kern="1200" dirty="0" err="1">
                <a:solidFill>
                  <a:schemeClr val="tx1"/>
                </a:solidFill>
                <a:effectLst/>
                <a:latin typeface="+mn-lt"/>
                <a:ea typeface="+mn-ea"/>
                <a:cs typeface="+mn-cs"/>
              </a:rPr>
              <a:t>hyperdiffusion</a:t>
            </a:r>
            <a:r>
              <a:rPr lang="en-US" sz="1200" kern="1200" dirty="0">
                <a:solidFill>
                  <a:schemeClr val="tx1"/>
                </a:solidFill>
                <a:effectLst/>
                <a:latin typeface="+mn-lt"/>
                <a:ea typeface="+mn-ea"/>
                <a:cs typeface="+mn-cs"/>
              </a:rPr>
              <a:t> in the form of scalar diffusion, divergence damping, and vorticity damping are analyzed.</a:t>
            </a:r>
            <a:endParaRPr lang="en-US" sz="12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B7338E-CFCF-413C-9FF8-02EB67962A4A}"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92978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8" name="Rectangle 235"/>
          <p:cNvSpPr>
            <a:spLocks noChangeArrowheads="1"/>
          </p:cNvSpPr>
          <p:nvPr userDrawn="1"/>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fld id="{9848E3B6-8522-4FD6-8750-BDCE7D124C96}" type="slidenum">
              <a:rPr lang="en-US" sz="1000">
                <a:solidFill>
                  <a:schemeClr val="bg1"/>
                </a:solidFill>
                <a:latin typeface="+mn-lt"/>
                <a:ea typeface="Rod"/>
                <a:cs typeface="Rod"/>
              </a:rPr>
              <a:pPr marL="171450" indent="-171450" eaLnBrk="0" fontAlgn="auto" hangingPunct="0">
                <a:lnSpc>
                  <a:spcPct val="90000"/>
                </a:lnSpc>
                <a:spcBef>
                  <a:spcPts val="0"/>
                </a:spcBef>
                <a:spcAft>
                  <a:spcPts val="0"/>
                </a:spcAft>
                <a:defRPr/>
              </a:pPr>
              <a:t>‹#›</a:t>
            </a:fld>
            <a:r>
              <a:rPr lang="en-US" sz="1000" dirty="0">
                <a:solidFill>
                  <a:schemeClr val="bg1"/>
                </a:solidFill>
                <a:latin typeface="+mn-lt"/>
                <a:ea typeface="Rod"/>
                <a:cs typeface="Rod"/>
              </a:rPr>
              <a:t>	 </a:t>
            </a:r>
            <a:r>
              <a:rPr lang="en-US" sz="1200" b="1" dirty="0">
                <a:solidFill>
                  <a:schemeClr val="bg1"/>
                </a:solidFill>
                <a:latin typeface="+mn-lt"/>
                <a:ea typeface="Rod"/>
                <a:cs typeface="Rod"/>
              </a:rPr>
              <a:t>BER Climate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rtlCol="0">
            <a:normAutofit/>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6D29F111-307B-4882-84AF-E5A785B436C2}"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fontAlgn="auto" hangingPunct="0">
              <a:spcBef>
                <a:spcPts val="0"/>
              </a:spcBef>
              <a:spcAft>
                <a:spcPts val="0"/>
              </a:spcAft>
              <a:defRPr sz="1200">
                <a:solidFill>
                  <a:schemeClr val="tx1">
                    <a:tint val="75000"/>
                  </a:schemeClr>
                </a:solidFill>
                <a:latin typeface="Arial" charset="0"/>
              </a:defRPr>
            </a:lvl1pPr>
          </a:lstStyle>
          <a:p>
            <a:pPr>
              <a:defRPr/>
            </a:pPr>
            <a:fld id="{9445DE63-9444-4068-B970-12C6A99CCC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Lst>
  <p:transition spd="slow"/>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15362" name="TextBox 4"/>
          <p:cNvSpPr txBox="1">
            <a:spLocks noChangeArrowheads="1"/>
          </p:cNvSpPr>
          <p:nvPr/>
        </p:nvSpPr>
        <p:spPr bwMode="auto">
          <a:xfrm>
            <a:off x="228600" y="76200"/>
            <a:ext cx="8915400" cy="954107"/>
          </a:xfrm>
          <a:prstGeom prst="rect">
            <a:avLst/>
          </a:prstGeom>
          <a:noFill/>
          <a:ln w="9525">
            <a:noFill/>
            <a:miter lim="800000"/>
            <a:headEnd/>
            <a:tailEnd/>
          </a:ln>
        </p:spPr>
        <p:txBody>
          <a:bodyPr wrap="square">
            <a:spAutoFit/>
          </a:bodyPr>
          <a:lstStyle/>
          <a:p>
            <a:pPr algn="ctr"/>
            <a:r>
              <a:rPr lang="en-US" sz="2800" b="1" dirty="0">
                <a:latin typeface="Calibri" charset="0"/>
                <a:ea typeface="Calibri" charset="0"/>
                <a:cs typeface="Calibri" charset="0"/>
              </a:rPr>
              <a:t>Impact and importance of </a:t>
            </a:r>
            <a:r>
              <a:rPr lang="en-US" sz="2800" b="1" dirty="0" err="1">
                <a:latin typeface="Calibri" charset="0"/>
                <a:ea typeface="Calibri" charset="0"/>
                <a:cs typeface="Calibri" charset="0"/>
              </a:rPr>
              <a:t>hyperdiffusion</a:t>
            </a:r>
            <a:r>
              <a:rPr lang="en-US" sz="2800" b="1" dirty="0">
                <a:latin typeface="Calibri" charset="0"/>
                <a:ea typeface="Calibri" charset="0"/>
                <a:cs typeface="Calibri" charset="0"/>
              </a:rPr>
              <a:t> on the spectral</a:t>
            </a:r>
          </a:p>
          <a:p>
            <a:pPr algn="ctr"/>
            <a:r>
              <a:rPr lang="en-US" sz="2800" b="1" dirty="0">
                <a:latin typeface="Calibri" charset="0"/>
                <a:ea typeface="Calibri" charset="0"/>
                <a:cs typeface="Calibri" charset="0"/>
              </a:rPr>
              <a:t>element method: A linear dispersion analysis</a:t>
            </a:r>
          </a:p>
        </p:txBody>
      </p:sp>
      <p:sp>
        <p:nvSpPr>
          <p:cNvPr id="12" name="TextBox 11"/>
          <p:cNvSpPr txBox="1"/>
          <p:nvPr/>
        </p:nvSpPr>
        <p:spPr>
          <a:xfrm>
            <a:off x="228600" y="6172200"/>
            <a:ext cx="87630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b="1" dirty="0"/>
              <a:t>Citation: Paul A. Ullrich, Daniel R. Reynolds, Jorge E. Guerra, Mark A. Taylor, “Impact and importance of </a:t>
            </a:r>
            <a:r>
              <a:rPr lang="en-US" sz="1000" b="1" dirty="0" err="1"/>
              <a:t>hyperdiffusion</a:t>
            </a:r>
            <a:r>
              <a:rPr lang="en-US" sz="1000" b="1" dirty="0"/>
              <a:t> on the spectral element method: A linear dispersion analysis,” Journal of Computational Physics, 2018, </a:t>
            </a:r>
            <a:r>
              <a:rPr lang="en-US" sz="1000" b="1" dirty="0" err="1"/>
              <a:t>doi</a:t>
            </a:r>
            <a:r>
              <a:rPr lang="en-US" sz="1000" b="1" dirty="0"/>
              <a:t>: 10.1016/j.jcp.2018.06.035.</a:t>
            </a:r>
            <a:endParaRPr lang="en-US" sz="1000" dirty="0"/>
          </a:p>
        </p:txBody>
      </p:sp>
      <p:sp>
        <p:nvSpPr>
          <p:cNvPr id="6146" name="Rectangle 4"/>
          <p:cNvSpPr>
            <a:spLocks noChangeArrowheads="1"/>
          </p:cNvSpPr>
          <p:nvPr/>
        </p:nvSpPr>
        <p:spPr bwMode="auto">
          <a:xfrm>
            <a:off x="146526" y="1143000"/>
            <a:ext cx="4425474" cy="2140710"/>
          </a:xfrm>
          <a:prstGeom prst="rect">
            <a:avLst/>
          </a:prstGeom>
          <a:noFill/>
          <a:ln w="9525">
            <a:noFill/>
            <a:miter lim="800000"/>
            <a:headEnd/>
            <a:tailEnd/>
          </a:ln>
        </p:spPr>
        <p:txBody>
          <a:bodyPr anchor="t"/>
          <a:lstStyle/>
          <a:p>
            <a:pPr algn="ctr">
              <a:spcBef>
                <a:spcPct val="15000"/>
              </a:spcBef>
            </a:pPr>
            <a:r>
              <a:rPr lang="en-US" sz="2000" b="1" dirty="0">
                <a:latin typeface="Calibri" charset="0"/>
                <a:ea typeface="Calibri" charset="0"/>
                <a:cs typeface="Calibri" charset="0"/>
              </a:rPr>
              <a:t>Objective</a:t>
            </a:r>
          </a:p>
          <a:p>
            <a:pPr>
              <a:spcBef>
                <a:spcPts val="600"/>
              </a:spcBef>
              <a:spcAft>
                <a:spcPts val="0"/>
              </a:spcAft>
            </a:pPr>
            <a:r>
              <a:rPr lang="en-US" sz="1600" dirty="0">
                <a:latin typeface="Calibri" charset="0"/>
                <a:ea typeface="Calibri" charset="0"/>
                <a:cs typeface="Calibri" charset="0"/>
              </a:rPr>
              <a:t>This paper targets the calculation of a theoretically optimal </a:t>
            </a:r>
            <a:r>
              <a:rPr lang="en-US" sz="1600" dirty="0" err="1">
                <a:latin typeface="Calibri" charset="0"/>
                <a:ea typeface="Calibri" charset="0"/>
                <a:cs typeface="Calibri" charset="0"/>
              </a:rPr>
              <a:t>hyperdiffusion</a:t>
            </a:r>
            <a:r>
              <a:rPr lang="en-US" sz="1600" dirty="0">
                <a:latin typeface="Calibri" charset="0"/>
                <a:ea typeface="Calibri" charset="0"/>
                <a:cs typeface="Calibri" charset="0"/>
              </a:rPr>
              <a:t> coefficient for use in the DOE Energy </a:t>
            </a:r>
            <a:r>
              <a:rPr lang="en-US" sz="1600" dirty="0" err="1">
                <a:latin typeface="Calibri" charset="0"/>
                <a:ea typeface="Calibri" charset="0"/>
                <a:cs typeface="Calibri" charset="0"/>
              </a:rPr>
              <a:t>Exascale</a:t>
            </a:r>
            <a:r>
              <a:rPr lang="en-US" sz="1600" dirty="0">
                <a:latin typeface="Calibri" charset="0"/>
                <a:ea typeface="Calibri" charset="0"/>
                <a:cs typeface="Calibri" charset="0"/>
              </a:rPr>
              <a:t> Earth System Model (E3SM) non-hydrostatic spectral-element dynamical core.  The selection of such a coefficient would be effective at eliminating the spectral gap and improving the accuracy of the dynamical core.</a:t>
            </a:r>
            <a:endParaRPr lang="en-US" sz="1600" baseline="-25000" dirty="0">
              <a:latin typeface="Calibri" pitchFamily="34" charset="0"/>
            </a:endParaRPr>
          </a:p>
        </p:txBody>
      </p:sp>
      <p:sp>
        <p:nvSpPr>
          <p:cNvPr id="15372" name="Rectangle 3"/>
          <p:cNvSpPr>
            <a:spLocks noChangeArrowheads="1"/>
          </p:cNvSpPr>
          <p:nvPr/>
        </p:nvSpPr>
        <p:spPr bwMode="auto">
          <a:xfrm>
            <a:off x="146526" y="3343633"/>
            <a:ext cx="4614783" cy="3094910"/>
          </a:xfrm>
          <a:prstGeom prst="rect">
            <a:avLst/>
          </a:prstGeom>
          <a:noFill/>
          <a:ln w="9525">
            <a:noFill/>
            <a:miter lim="800000"/>
            <a:headEnd/>
            <a:tailEnd/>
          </a:ln>
        </p:spPr>
        <p:txBody>
          <a:bodyPr/>
          <a:lstStyle/>
          <a:p>
            <a:pPr marL="231775" indent="-231775" algn="ctr">
              <a:spcBef>
                <a:spcPct val="15000"/>
              </a:spcBef>
            </a:pPr>
            <a:r>
              <a:rPr lang="en-US" b="1" dirty="0">
                <a:latin typeface="Calibri" pitchFamily="34" charset="0"/>
              </a:rPr>
              <a:t>Approach + Results</a:t>
            </a:r>
            <a:endParaRPr lang="en-US" sz="1600" dirty="0">
              <a:latin typeface="Calibri" pitchFamily="34" charset="0"/>
            </a:endParaRPr>
          </a:p>
          <a:p>
            <a:pPr marL="231775" indent="-231775">
              <a:spcBef>
                <a:spcPct val="15000"/>
              </a:spcBef>
              <a:buFontTx/>
              <a:buChar char="•"/>
            </a:pPr>
            <a:r>
              <a:rPr lang="en-US" sz="1600" dirty="0" err="1">
                <a:latin typeface="Calibri" pitchFamily="34" charset="0"/>
              </a:rPr>
              <a:t>Hyperdiffusion</a:t>
            </a:r>
            <a:r>
              <a:rPr lang="en-US" sz="1600" dirty="0">
                <a:latin typeface="Calibri" pitchFamily="34" charset="0"/>
              </a:rPr>
              <a:t> is generally effective at improving errors in the representation of physical wave modes and improving errors in the phase speed of discrete wave modes.</a:t>
            </a:r>
          </a:p>
          <a:p>
            <a:pPr marL="231775" indent="-231775">
              <a:spcBef>
                <a:spcPct val="15000"/>
              </a:spcBef>
              <a:buFontTx/>
              <a:buChar char="•"/>
            </a:pPr>
            <a:r>
              <a:rPr lang="en-US" sz="1600" dirty="0">
                <a:latin typeface="Calibri" pitchFamily="34" charset="0"/>
              </a:rPr>
              <a:t>The KG53 scheme with time-split </a:t>
            </a:r>
            <a:r>
              <a:rPr lang="en-US" sz="1600" dirty="0" err="1">
                <a:latin typeface="Calibri" pitchFamily="34" charset="0"/>
              </a:rPr>
              <a:t>hyperdiffusion</a:t>
            </a:r>
            <a:r>
              <a:rPr lang="en-US" sz="1600" dirty="0">
                <a:latin typeface="Calibri" pitchFamily="34" charset="0"/>
              </a:rPr>
              <a:t> allows us to achieve the largest stable timestep among all Runge-</a:t>
            </a:r>
            <a:r>
              <a:rPr lang="en-US" sz="1600" dirty="0" err="1">
                <a:latin typeface="Calibri" pitchFamily="34" charset="0"/>
              </a:rPr>
              <a:t>Kutta</a:t>
            </a:r>
            <a:r>
              <a:rPr lang="en-US" sz="1600" dirty="0">
                <a:latin typeface="Calibri" pitchFamily="34" charset="0"/>
              </a:rPr>
              <a:t> schemes investigated.</a:t>
            </a:r>
          </a:p>
          <a:p>
            <a:pPr marL="231775" indent="-231775">
              <a:spcBef>
                <a:spcPct val="15000"/>
              </a:spcBef>
              <a:buFontTx/>
              <a:buChar char="•"/>
            </a:pPr>
            <a:r>
              <a:rPr lang="en-US" sz="1600" dirty="0">
                <a:latin typeface="Calibri" pitchFamily="34" charset="0"/>
              </a:rPr>
              <a:t>A number of comprehensive analysis scripts have been developed in conjunction with this research.</a:t>
            </a:r>
          </a:p>
        </p:txBody>
      </p:sp>
      <p:sp>
        <p:nvSpPr>
          <p:cNvPr id="15373" name="TextBox 24"/>
          <p:cNvSpPr txBox="1">
            <a:spLocks noChangeArrowheads="1"/>
          </p:cNvSpPr>
          <p:nvPr/>
        </p:nvSpPr>
        <p:spPr bwMode="auto">
          <a:xfrm>
            <a:off x="4816515" y="4558605"/>
            <a:ext cx="4267200" cy="1384995"/>
          </a:xfrm>
          <a:prstGeom prst="rect">
            <a:avLst/>
          </a:prstGeom>
          <a:noFill/>
          <a:ln w="9525">
            <a:noFill/>
            <a:miter lim="800000"/>
            <a:headEnd/>
            <a:tailEnd/>
          </a:ln>
        </p:spPr>
        <p:txBody>
          <a:bodyPr wrap="square">
            <a:spAutoFit/>
          </a:bodyPr>
          <a:lstStyle/>
          <a:p>
            <a:pPr algn="ctr"/>
            <a:r>
              <a:rPr lang="en-US" sz="2000" b="1" dirty="0">
                <a:latin typeface="Calibri"/>
                <a:cs typeface="Calibri"/>
              </a:rPr>
              <a:t>Impact</a:t>
            </a:r>
          </a:p>
          <a:p>
            <a:r>
              <a:rPr lang="en-US" sz="1600" dirty="0">
                <a:latin typeface="Calibri" charset="0"/>
                <a:ea typeface="Calibri" charset="0"/>
                <a:cs typeface="Calibri" charset="0"/>
              </a:rPr>
              <a:t>Determination of an optimal </a:t>
            </a:r>
            <a:r>
              <a:rPr lang="en-US" sz="1600" dirty="0" err="1">
                <a:latin typeface="Calibri" charset="0"/>
                <a:ea typeface="Calibri" charset="0"/>
                <a:cs typeface="Calibri" charset="0"/>
              </a:rPr>
              <a:t>hyperdiffusion</a:t>
            </a:r>
            <a:r>
              <a:rPr lang="en-US" sz="1600" dirty="0">
                <a:latin typeface="Calibri" charset="0"/>
                <a:ea typeface="Calibri" charset="0"/>
                <a:cs typeface="Calibri" charset="0"/>
              </a:rPr>
              <a:t> coefficient allows us to minimize diffusive errors and computational cost while maximizing the accuracy of the model’s dynamical core. </a:t>
            </a:r>
            <a:endParaRPr lang="en-US" b="1" dirty="0">
              <a:latin typeface="Calibri" charset="0"/>
              <a:ea typeface="Calibri" charset="0"/>
              <a:cs typeface="Calibri" charset="0"/>
            </a:endParaRPr>
          </a:p>
        </p:txBody>
      </p:sp>
      <p:sp>
        <p:nvSpPr>
          <p:cNvPr id="3" name="TextBox 2"/>
          <p:cNvSpPr txBox="1"/>
          <p:nvPr/>
        </p:nvSpPr>
        <p:spPr>
          <a:xfrm>
            <a:off x="4756230" y="3724126"/>
            <a:ext cx="4387770" cy="692497"/>
          </a:xfrm>
          <a:prstGeom prst="rect">
            <a:avLst/>
          </a:prstGeom>
          <a:noFill/>
        </p:spPr>
        <p:txBody>
          <a:bodyPr wrap="square" rtlCol="0">
            <a:spAutoFit/>
          </a:bodyPr>
          <a:lstStyle/>
          <a:p>
            <a:r>
              <a:rPr lang="en-US" sz="1300" b="1" dirty="0">
                <a:latin typeface="Calibri" charset="0"/>
                <a:ea typeface="Calibri" charset="0"/>
                <a:cs typeface="Calibri" charset="0"/>
              </a:rPr>
              <a:t>Figure</a:t>
            </a:r>
            <a:r>
              <a:rPr lang="en-US" sz="1300" dirty="0">
                <a:latin typeface="Calibri" charset="0"/>
                <a:ea typeface="Calibri" charset="0"/>
                <a:cs typeface="Calibri" charset="0"/>
              </a:rPr>
              <a:t>:  An appropriate choice of </a:t>
            </a:r>
            <a:r>
              <a:rPr lang="en-US" sz="1300" dirty="0" err="1">
                <a:latin typeface="Calibri" charset="0"/>
                <a:ea typeface="Calibri" charset="0"/>
                <a:cs typeface="Calibri" charset="0"/>
              </a:rPr>
              <a:t>hyperdiffusion</a:t>
            </a:r>
            <a:r>
              <a:rPr lang="en-US" sz="1300" dirty="0">
                <a:latin typeface="Calibri" charset="0"/>
                <a:ea typeface="Calibri" charset="0"/>
                <a:cs typeface="Calibri" charset="0"/>
              </a:rPr>
              <a:t> coefficient is effective at eliminating the spectral gap and improving the treatment of wave modes within the spectral element model.</a:t>
            </a:r>
            <a:endParaRPr lang="en-US" sz="1300" i="1" dirty="0">
              <a:latin typeface="Calibri" charset="0"/>
              <a:ea typeface="Calibri" charset="0"/>
              <a:cs typeface="Calibri" charset="0"/>
            </a:endParaRPr>
          </a:p>
        </p:txBody>
      </p:sp>
      <p:pic>
        <p:nvPicPr>
          <p:cNvPr id="6" name="Picture 5">
            <a:extLst>
              <a:ext uri="{FF2B5EF4-FFF2-40B4-BE49-F238E27FC236}">
                <a16:creationId xmlns:a16="http://schemas.microsoft.com/office/drawing/2014/main" id="{AD0083C2-2CBA-EB4C-BDB2-0CB7D61D52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6678" y="1106557"/>
            <a:ext cx="4182211" cy="2511783"/>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TotalTime>
  <Words>445</Words>
  <Application>Microsoft Macintosh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Rod</vt:lpstr>
      <vt:lpstr>Office Theme</vt:lpstr>
      <vt:lpstr>PowerPoint Presentation</vt:lpstr>
    </vt:vector>
  </TitlesOfParts>
  <Company>Office of Science</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Paul A Ullrich</cp:lastModifiedBy>
  <cp:revision>118</cp:revision>
  <dcterms:created xsi:type="dcterms:W3CDTF">2013-09-25T16:30:27Z</dcterms:created>
  <dcterms:modified xsi:type="dcterms:W3CDTF">2018-06-29T17:15:10Z</dcterms:modified>
</cp:coreProperties>
</file>