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00C2"/>
    <a:srgbClr val="C2A20F"/>
    <a:srgbClr val="1C75BC"/>
    <a:srgbClr val="E86E25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73" autoAdjust="0"/>
  </p:normalViewPr>
  <p:slideViewPr>
    <p:cSldViewPr snapToGrid="0" snapToObjects="1">
      <p:cViewPr>
        <p:scale>
          <a:sx n="178" d="100"/>
          <a:sy n="178" d="100"/>
        </p:scale>
        <p:origin x="-752" y="-336"/>
      </p:cViewPr>
      <p:guideLst>
        <p:guide orient="horz" pos="2160"/>
        <p:guide pos="2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2/5/20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2/5/20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3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FA 2.0 (Genomes to Watershed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 descr="C:\Users\lmkelly\Downloads\SFA20_GenomesWatershed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76" y="6293638"/>
            <a:ext cx="548640" cy="52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90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63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_2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4" t="3889" r="4424" b="12783"/>
          <a:stretch/>
        </p:blipFill>
        <p:spPr>
          <a:xfrm>
            <a:off x="596360" y="769464"/>
            <a:ext cx="3670179" cy="4332949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30"/>
          </p:nvPr>
        </p:nvSpPr>
        <p:spPr>
          <a:xfrm>
            <a:off x="4572000" y="991127"/>
            <a:ext cx="4602114" cy="1893056"/>
          </a:xfrm>
        </p:spPr>
        <p:txBody>
          <a:bodyPr/>
          <a:lstStyle/>
          <a:p>
            <a:r>
              <a:rPr lang="en-US" sz="1400" dirty="0" err="1" smtClean="0"/>
              <a:t>Moirai</a:t>
            </a:r>
            <a:r>
              <a:rPr lang="en-US" sz="1400" dirty="0" smtClean="0"/>
              <a:t> is open source software for integrating physical and economic land data from various sources into a self-consistent data set for initializing and bounding global models. </a:t>
            </a:r>
            <a:r>
              <a:rPr lang="en-US" sz="1400" dirty="0" err="1" smtClean="0"/>
              <a:t>Moirai</a:t>
            </a:r>
            <a:r>
              <a:rPr lang="en-US" sz="1400" dirty="0" smtClean="0"/>
              <a:t>:</a:t>
            </a:r>
          </a:p>
          <a:p>
            <a:pPr marL="514350" indent="-285750">
              <a:buFont typeface="Arial"/>
              <a:buChar char="•"/>
            </a:pPr>
            <a:r>
              <a:rPr lang="en-US" sz="1400" dirty="0" smtClean="0"/>
              <a:t>ensures robust land data for models</a:t>
            </a:r>
          </a:p>
          <a:p>
            <a:pPr marL="514350" indent="-285750">
              <a:buFont typeface="Arial"/>
              <a:buChar char="•"/>
            </a:pPr>
            <a:r>
              <a:rPr lang="en-US" sz="1400" dirty="0" smtClean="0"/>
              <a:t>raises confidence in model results</a:t>
            </a:r>
          </a:p>
          <a:p>
            <a:pPr marL="514350" indent="-285750">
              <a:buFont typeface="Arial"/>
              <a:buChar char="•"/>
            </a:pPr>
            <a:r>
              <a:rPr lang="en-US" sz="1400" dirty="0" smtClean="0"/>
              <a:t>Facilitates uncertainty quantification.</a:t>
            </a:r>
          </a:p>
          <a:p>
            <a:pPr marL="514350" indent="-285750">
              <a:buFont typeface="Arial"/>
              <a:buChar char="•"/>
            </a:pPr>
            <a:r>
              <a:rPr lang="en-US" sz="1400" dirty="0" smtClean="0"/>
              <a:t>enables more efficient data updates </a:t>
            </a:r>
            <a:endParaRPr lang="en-US" sz="1400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2700" y="-4627"/>
            <a:ext cx="9131300" cy="708660"/>
          </a:xfrm>
        </p:spPr>
        <p:txBody>
          <a:bodyPr/>
          <a:lstStyle/>
          <a:p>
            <a:r>
              <a:rPr lang="en-US" sz="2000" dirty="0" err="1" smtClean="0"/>
              <a:t>Moirai</a:t>
            </a:r>
            <a:r>
              <a:rPr lang="en-US" sz="2000" dirty="0" smtClean="0"/>
              <a:t> version 3: A data processing system to generate recent historical land inputs for global modeling applications at various scales</a:t>
            </a: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41240" y="5688743"/>
            <a:ext cx="4791730" cy="56103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A.V. Di Vittorio, </a:t>
            </a:r>
            <a:r>
              <a:rPr lang="en-US" dirty="0" smtClean="0"/>
              <a:t>C. Vernon, S. </a:t>
            </a:r>
            <a:r>
              <a:rPr lang="en-US" dirty="0" err="1" smtClean="0"/>
              <a:t>Shu</a:t>
            </a:r>
            <a:r>
              <a:rPr lang="en-US" dirty="0" smtClean="0"/>
              <a:t>, 2020, “</a:t>
            </a:r>
            <a:r>
              <a:rPr lang="en-US" dirty="0" err="1" smtClean="0"/>
              <a:t>Moirai</a:t>
            </a:r>
            <a:r>
              <a:rPr lang="en-US" dirty="0" smtClean="0"/>
              <a:t> version 3: A data processing system to generate recent historical land inputs for global modeling </a:t>
            </a:r>
            <a:r>
              <a:rPr lang="en-US" dirty="0" err="1" smtClean="0"/>
              <a:t>applicatins</a:t>
            </a:r>
            <a:r>
              <a:rPr lang="en-US" dirty="0" smtClean="0"/>
              <a:t>”</a:t>
            </a:r>
            <a:r>
              <a:rPr lang="en-US" dirty="0"/>
              <a:t>, </a:t>
            </a:r>
            <a:r>
              <a:rPr lang="en-US" dirty="0" smtClean="0"/>
              <a:t>Journal of Open Research Software. </a:t>
            </a:r>
            <a:r>
              <a:rPr lang="en-US" dirty="0" err="1"/>
              <a:t>doi</a:t>
            </a:r>
            <a:r>
              <a:rPr lang="en-US" dirty="0"/>
              <a:t>: </a:t>
            </a:r>
            <a:r>
              <a:rPr lang="en-US" dirty="0" smtClean="0"/>
              <a:t>10.5334/jors.266.</a:t>
            </a:r>
          </a:p>
          <a:p>
            <a:pPr>
              <a:lnSpc>
                <a:spcPct val="80000"/>
              </a:lnSpc>
            </a:pPr>
            <a:r>
              <a:rPr lang="en-US" dirty="0" err="1" smtClean="0"/>
              <a:t>Moirai</a:t>
            </a:r>
            <a:r>
              <a:rPr lang="en-US" dirty="0" smtClean="0"/>
              <a:t> v3.0.1 released 8/18/2019, </a:t>
            </a:r>
            <a:r>
              <a:rPr lang="en-US" dirty="0" err="1" smtClean="0"/>
              <a:t>doi</a:t>
            </a:r>
            <a:r>
              <a:rPr lang="en-US" dirty="0" smtClean="0"/>
              <a:t>: 10.5281/zenodo.3370875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4572000" y="4297599"/>
            <a:ext cx="4602114" cy="278130"/>
          </a:xfrm>
        </p:spPr>
        <p:txBody>
          <a:bodyPr/>
          <a:lstStyle/>
          <a:p>
            <a:r>
              <a:rPr lang="en-US" dirty="0" smtClean="0"/>
              <a:t>Research Details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4572000" y="2884183"/>
            <a:ext cx="4602114" cy="274638"/>
          </a:xfrm>
        </p:spPr>
        <p:txBody>
          <a:bodyPr/>
          <a:lstStyle/>
          <a:p>
            <a:r>
              <a:rPr lang="en-US" dirty="0" smtClean="0"/>
              <a:t>Significance and Impact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4572000" y="733794"/>
            <a:ext cx="4602114" cy="274638"/>
          </a:xfrm>
        </p:spPr>
        <p:txBody>
          <a:bodyPr/>
          <a:lstStyle/>
          <a:p>
            <a:r>
              <a:rPr lang="en-US" dirty="0" smtClean="0"/>
              <a:t>Scientific Achievement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4"/>
          </p:nvPr>
        </p:nvSpPr>
        <p:spPr>
          <a:xfrm>
            <a:off x="4572000" y="3155467"/>
            <a:ext cx="4602114" cy="1142985"/>
          </a:xfrm>
        </p:spPr>
        <p:txBody>
          <a:bodyPr/>
          <a:lstStyle/>
          <a:p>
            <a:r>
              <a:rPr lang="en-US" sz="1400" dirty="0" err="1" smtClean="0"/>
              <a:t>Moirai</a:t>
            </a:r>
            <a:r>
              <a:rPr lang="en-US" sz="1400" dirty="0" smtClean="0"/>
              <a:t> is available for use and customization by the modeling community, which facilitates improved model comparison exercises due to data standardization. </a:t>
            </a:r>
            <a:r>
              <a:rPr lang="en-US" sz="1400" dirty="0" smtClean="0"/>
              <a:t>Data updates and additions are also more efficient with </a:t>
            </a:r>
            <a:r>
              <a:rPr lang="en-US" sz="1400" dirty="0" err="1" smtClean="0"/>
              <a:t>Moirai</a:t>
            </a:r>
            <a:r>
              <a:rPr lang="en-US" sz="1400" dirty="0" smtClean="0"/>
              <a:t> as a basis.</a:t>
            </a:r>
            <a:endParaRPr lang="en-US" sz="1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5"/>
          </p:nvPr>
        </p:nvSpPr>
        <p:spPr>
          <a:xfrm>
            <a:off x="4572000" y="4562230"/>
            <a:ext cx="4602114" cy="1715477"/>
          </a:xfrm>
        </p:spPr>
        <p:txBody>
          <a:bodyPr>
            <a:normAutofit/>
          </a:bodyPr>
          <a:lstStyle/>
          <a:p>
            <a:pPr marL="225425" indent="0">
              <a:buNone/>
            </a:pPr>
            <a:r>
              <a:rPr lang="en-US" dirty="0" err="1" smtClean="0"/>
              <a:t>Moirai</a:t>
            </a:r>
            <a:r>
              <a:rPr lang="en-US" dirty="0" smtClean="0"/>
              <a:t> is efficient, written in C, and provides custom spatial aggregation of:</a:t>
            </a:r>
            <a:endParaRPr lang="en-US" dirty="0" smtClean="0"/>
          </a:p>
          <a:p>
            <a:pPr marL="341313" indent="-115888">
              <a:buFont typeface="Arial"/>
              <a:buChar char="•"/>
            </a:pPr>
            <a:r>
              <a:rPr lang="en-US" dirty="0" smtClean="0"/>
              <a:t>Crop harvested area, production, irrigated/</a:t>
            </a:r>
            <a:r>
              <a:rPr lang="en-US" dirty="0" err="1" smtClean="0"/>
              <a:t>rainfed</a:t>
            </a:r>
            <a:r>
              <a:rPr lang="en-US" dirty="0" smtClean="0"/>
              <a:t> area, and water footprint</a:t>
            </a:r>
          </a:p>
          <a:p>
            <a:pPr marL="341313" indent="-115888">
              <a:buFont typeface="Arial"/>
              <a:buChar char="•"/>
            </a:pPr>
            <a:r>
              <a:rPr lang="en-US" dirty="0" smtClean="0"/>
              <a:t>Carbon densities of unmanaged land, historical land use/cover, and land value</a:t>
            </a:r>
          </a:p>
          <a:p>
            <a:pPr marL="341313" indent="-115888">
              <a:buFont typeface="Arial"/>
              <a:buChar char="•"/>
            </a:pPr>
            <a:endParaRPr lang="en-US" dirty="0" smtClean="0"/>
          </a:p>
        </p:txBody>
      </p:sp>
      <p:sp>
        <p:nvSpPr>
          <p:cNvPr id="16" name="Text Placeholder 8"/>
          <p:cNvSpPr txBox="1">
            <a:spLocks/>
          </p:cNvSpPr>
          <p:nvPr/>
        </p:nvSpPr>
        <p:spPr>
          <a:xfrm>
            <a:off x="791948" y="5073457"/>
            <a:ext cx="3281960" cy="592068"/>
          </a:xfrm>
          <a:prstGeom prst="rect">
            <a:avLst/>
          </a:prstGeom>
        </p:spPr>
        <p:txBody>
          <a:bodyPr lIns="0" tIns="0" rIns="0" bIns="0"/>
          <a:lstStyle>
            <a:lvl1pPr marL="2286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r>
              <a:rPr lang="en-US" sz="1100" dirty="0" smtClean="0"/>
              <a:t>Data integration workflow for three primary outputs aggregated to water basin within each country: crop harvested area, crop production, and land value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2440</TotalTime>
  <Words>251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EESA Highlights</vt:lpstr>
      <vt:lpstr>Moirai version 3: A data processing system to generate recent historical land inputs for global modeling applications at various scales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Alan Di Vittorio</cp:lastModifiedBy>
  <cp:revision>91</cp:revision>
  <dcterms:created xsi:type="dcterms:W3CDTF">2016-02-10T19:06:12Z</dcterms:created>
  <dcterms:modified xsi:type="dcterms:W3CDTF">2020-02-05T23:31:04Z</dcterms:modified>
</cp:coreProperties>
</file>