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8" d="100"/>
          <a:sy n="88" d="100"/>
        </p:scale>
        <p:origin x="60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doi.org/10.1038/s41598-020-69503-z" TargetMode="Externa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gd"/>
          <p:cNvPicPr>
            <a:picLocks noChangeAspect="1" noChangeArrowheads="1"/>
          </p:cNvPicPr>
          <p:nvPr/>
        </p:nvPicPr>
        <p:blipFill rotWithShape="1">
          <a:blip r:embed="rId2">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7870486" y="501172"/>
            <a:ext cx="4228217" cy="4019810"/>
          </a:xfrm>
          <a:prstGeom prst="rect">
            <a:avLst/>
          </a:prstGeom>
        </p:spPr>
      </p:pic>
      <p:sp>
        <p:nvSpPr>
          <p:cNvPr id="2" name="TextBox 1">
            <a:extLst>
              <a:ext uri="{FF2B5EF4-FFF2-40B4-BE49-F238E27FC236}">
                <a16:creationId xmlns:a16="http://schemas.microsoft.com/office/drawing/2014/main" id="{CF2A06BB-C25A-EA44-A8AC-8606A4495173}"/>
              </a:ext>
            </a:extLst>
          </p:cNvPr>
          <p:cNvSpPr txBox="1"/>
          <p:nvPr/>
        </p:nvSpPr>
        <p:spPr>
          <a:xfrm>
            <a:off x="-37708" y="-41067"/>
            <a:ext cx="12146784" cy="1200329"/>
          </a:xfrm>
          <a:prstGeom prst="rect">
            <a:avLst/>
          </a:prstGeom>
          <a:noFill/>
        </p:spPr>
        <p:txBody>
          <a:bodyPr wrap="square" rtlCol="0">
            <a:spAutoFit/>
          </a:bodyPr>
          <a:lstStyle/>
          <a:p>
            <a:r>
              <a:rPr lang="en-US" sz="3600" b="1" dirty="0" err="1" smtClean="0"/>
              <a:t>Lagrangian</a:t>
            </a:r>
            <a:r>
              <a:rPr lang="en-US" sz="3600" b="1" dirty="0" smtClean="0"/>
              <a:t> </a:t>
            </a:r>
            <a:r>
              <a:rPr lang="en-US" sz="3600" b="1" dirty="0"/>
              <a:t>eddy kinetic energy of ocean mesoscale eddies and its application to the Northwestern </a:t>
            </a:r>
            <a:r>
              <a:rPr lang="en-US" sz="3600" b="1" dirty="0" smtClean="0"/>
              <a:t>Pacific</a:t>
            </a:r>
            <a:endParaRPr lang="en-US" sz="3600" dirty="0"/>
          </a:p>
        </p:txBody>
      </p:sp>
      <p:pic>
        <p:nvPicPr>
          <p:cNvPr id="3" name="Picture 2">
            <a:extLst>
              <a:ext uri="{FF2B5EF4-FFF2-40B4-BE49-F238E27FC236}">
                <a16:creationId xmlns:a16="http://schemas.microsoft.com/office/drawing/2014/main" id="{E4FC2D94-20FC-EA42-BB42-2D9AFFA267E7}"/>
              </a:ext>
            </a:extLst>
          </p:cNvPr>
          <p:cNvPicPr>
            <a:picLocks noChangeAspect="1"/>
          </p:cNvPicPr>
          <p:nvPr/>
        </p:nvPicPr>
        <p:blipFill>
          <a:blip r:embed="rId4"/>
          <a:stretch>
            <a:fillRect/>
          </a:stretch>
        </p:blipFill>
        <p:spPr>
          <a:xfrm>
            <a:off x="9379095" y="6332896"/>
            <a:ext cx="2767689" cy="464649"/>
          </a:xfrm>
          <a:prstGeom prst="rect">
            <a:avLst/>
          </a:prstGeom>
        </p:spPr>
      </p:pic>
      <p:sp>
        <p:nvSpPr>
          <p:cNvPr id="4" name="Rectangle 3">
            <a:extLst>
              <a:ext uri="{FF2B5EF4-FFF2-40B4-BE49-F238E27FC236}">
                <a16:creationId xmlns:a16="http://schemas.microsoft.com/office/drawing/2014/main" id="{74B5393D-A426-CE49-A359-7BCE18E89393}"/>
              </a:ext>
            </a:extLst>
          </p:cNvPr>
          <p:cNvSpPr/>
          <p:nvPr/>
        </p:nvSpPr>
        <p:spPr>
          <a:xfrm>
            <a:off x="144275" y="5531979"/>
            <a:ext cx="8005083" cy="923330"/>
          </a:xfrm>
          <a:prstGeom prst="rect">
            <a:avLst/>
          </a:prstGeom>
        </p:spPr>
        <p:txBody>
          <a:bodyPr wrap="square">
            <a:spAutoFit/>
          </a:bodyPr>
          <a:lstStyle/>
          <a:p>
            <a:r>
              <a:rPr lang="en-US" dirty="0"/>
              <a:t>Ding, M., P. </a:t>
            </a:r>
            <a:r>
              <a:rPr lang="en-US" dirty="0" smtClean="0"/>
              <a:t>Lin, </a:t>
            </a:r>
            <a:r>
              <a:rPr lang="en-US" dirty="0"/>
              <a:t>H. </a:t>
            </a:r>
            <a:r>
              <a:rPr lang="en-US" dirty="0" smtClean="0"/>
              <a:t>Liu,</a:t>
            </a:r>
            <a:r>
              <a:rPr lang="en-US" dirty="0"/>
              <a:t> </a:t>
            </a:r>
            <a:r>
              <a:rPr lang="en-US" b="1" dirty="0"/>
              <a:t>A. Hu</a:t>
            </a:r>
            <a:r>
              <a:rPr lang="en-US" dirty="0"/>
              <a:t>, C. Li, 2020, </a:t>
            </a:r>
            <a:r>
              <a:rPr lang="en-US" b="1" dirty="0" err="1">
                <a:hlinkClick r:id="rId5"/>
              </a:rPr>
              <a:t>Lagrangian</a:t>
            </a:r>
            <a:r>
              <a:rPr lang="en-US" b="1" dirty="0">
                <a:hlinkClick r:id="rId5"/>
              </a:rPr>
              <a:t> Eddy Kinetic Energy of Ocean Mesoscale Eddies and its application to the Northwestern Pacific</a:t>
            </a:r>
            <a:r>
              <a:rPr lang="en-US" dirty="0"/>
              <a:t>, </a:t>
            </a:r>
            <a:r>
              <a:rPr lang="en-US" i="1" dirty="0"/>
              <a:t>Scientific Reports</a:t>
            </a:r>
            <a:r>
              <a:rPr lang="en-US" dirty="0"/>
              <a:t>, 10, 12791, </a:t>
            </a:r>
            <a:r>
              <a:rPr lang="en-US" dirty="0" smtClean="0"/>
              <a:t>doi:10.1038/s41598-020-69503-z.</a:t>
            </a:r>
            <a:endParaRPr lang="en-US" dirty="0"/>
          </a:p>
        </p:txBody>
      </p:sp>
      <p:sp>
        <p:nvSpPr>
          <p:cNvPr id="5" name="Shape 113">
            <a:extLst>
              <a:ext uri="{FF2B5EF4-FFF2-40B4-BE49-F238E27FC236}">
                <a16:creationId xmlns:a16="http://schemas.microsoft.com/office/drawing/2014/main" id="{AAAF3FD3-EEF5-E64A-9AC9-EACF9F3B5972}"/>
              </a:ext>
            </a:extLst>
          </p:cNvPr>
          <p:cNvSpPr txBox="1">
            <a:spLocks/>
          </p:cNvSpPr>
          <p:nvPr/>
        </p:nvSpPr>
        <p:spPr>
          <a:xfrm>
            <a:off x="174552" y="969251"/>
            <a:ext cx="764785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a:latin typeface="Times New Roman" panose="02020603050405020304" pitchFamily="18" charset="0"/>
                <a:cs typeface="Times New Roman" panose="02020603050405020304" pitchFamily="18" charset="0"/>
              </a:rPr>
              <a:t>Coherent oceanic mesoscale eddies with unique dynamical structures have great impacts on ocean transports and global climate. Eddy kinetic energy (EKE), derived from time-dependent circulation, is commonly used to study mesoscale eddies. However, there are three deficiencies of EKE when focusing on the analysis of coherent mesoscale eddies</a:t>
            </a:r>
            <a:r>
              <a:rPr lang="en-US" sz="1600" dirty="0" smtClean="0">
                <a:latin typeface="Times New Roman" panose="02020603050405020304" pitchFamily="18" charset="0"/>
                <a:cs typeface="Times New Roman" panose="02020603050405020304" pitchFamily="18" charset="0"/>
              </a:rPr>
              <a:t>.</a:t>
            </a:r>
          </a:p>
          <a:p>
            <a:pPr algn="l"/>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latin typeface="Times New Roman" panose="02020603050405020304" pitchFamily="18" charset="0"/>
                <a:cs typeface="Times New Roman" panose="02020603050405020304" pitchFamily="18" charset="0"/>
              </a:rPr>
              <a:t>The data used here is mainly the </a:t>
            </a:r>
            <a:r>
              <a:rPr lang="en-US" sz="1600" dirty="0">
                <a:latin typeface="Times New Roman" panose="02020603050405020304" pitchFamily="18" charset="0"/>
                <a:cs typeface="Times New Roman" panose="02020603050405020304" pitchFamily="18" charset="0"/>
              </a:rPr>
              <a:t>Archiving, Validation and Interpretation </a:t>
            </a:r>
            <a:r>
              <a:rPr lang="en-US" sz="1600" dirty="0" smtClean="0">
                <a:latin typeface="Times New Roman" panose="02020603050405020304" pitchFamily="18" charset="0"/>
                <a:cs typeface="Times New Roman" panose="02020603050405020304" pitchFamily="18" charset="0"/>
              </a:rPr>
              <a:t>of Satellite </a:t>
            </a:r>
            <a:r>
              <a:rPr lang="en-US" sz="1600" dirty="0">
                <a:latin typeface="Times New Roman" panose="02020603050405020304" pitchFamily="18" charset="0"/>
                <a:cs typeface="Times New Roman" panose="02020603050405020304" pitchFamily="18" charset="0"/>
              </a:rPr>
              <a:t>Oceanographic </a:t>
            </a:r>
            <a:r>
              <a:rPr lang="en-US" sz="1600" dirty="0" smtClean="0">
                <a:latin typeface="Times New Roman" panose="02020603050405020304" pitchFamily="18" charset="0"/>
                <a:cs typeface="Times New Roman" panose="02020603050405020304" pitchFamily="18" charset="0"/>
              </a:rPr>
              <a:t>Data (AVISO) to track oceanic eddies and calculate the eddy kinetic energy. </a:t>
            </a:r>
          </a:p>
          <a:p>
            <a:pPr algn="l"/>
            <a:r>
              <a:rPr lang="en-US" sz="1600" b="1" dirty="0" smtClean="0">
                <a:solidFill>
                  <a:schemeClr val="tx1">
                    <a:lumMod val="50000"/>
                    <a:lumOff val="50000"/>
                  </a:schemeClr>
                </a:solidFill>
              </a:rPr>
              <a:t>Results/Impacts: </a:t>
            </a:r>
            <a:r>
              <a:rPr lang="en-US" sz="1600" dirty="0" smtClean="0">
                <a:latin typeface="Times New Roman" panose="02020603050405020304" pitchFamily="18" charset="0"/>
                <a:cs typeface="Times New Roman" panose="02020603050405020304" pitchFamily="18" charset="0"/>
              </a:rPr>
              <a:t>By </a:t>
            </a:r>
            <a:r>
              <a:rPr lang="en-US" sz="1600" dirty="0">
                <a:latin typeface="Times New Roman" panose="02020603050405020304" pitchFamily="18" charset="0"/>
                <a:cs typeface="Times New Roman" panose="02020603050405020304" pitchFamily="18" charset="0"/>
              </a:rPr>
              <a:t>combining EKE calculated in Eulerian framework with tracked eddies in </a:t>
            </a:r>
            <a:r>
              <a:rPr lang="en-US" sz="1600" dirty="0" err="1">
                <a:latin typeface="Times New Roman" panose="02020603050405020304" pitchFamily="18" charset="0"/>
                <a:cs typeface="Times New Roman" panose="02020603050405020304" pitchFamily="18" charset="0"/>
              </a:rPr>
              <a:t>Lagrangian</a:t>
            </a:r>
            <a:r>
              <a:rPr lang="en-US" sz="1600" dirty="0">
                <a:latin typeface="Times New Roman" panose="02020603050405020304" pitchFamily="18" charset="0"/>
                <a:cs typeface="Times New Roman" panose="02020603050405020304" pitchFamily="18" charset="0"/>
              </a:rPr>
              <a:t> framework, LEKE is proposed to measure the Kinetic Energy of coherent mesoscale eddies. LEKE can reveal more accurate and detailed characteristics of coherent mesoscale eddies than </a:t>
            </a:r>
            <a:r>
              <a:rPr lang="en-US" sz="1600" dirty="0" smtClean="0">
                <a:latin typeface="Times New Roman" panose="02020603050405020304" pitchFamily="18" charset="0"/>
                <a:cs typeface="Times New Roman" panose="02020603050405020304" pitchFamily="18" charset="0"/>
              </a:rPr>
              <a:t>EKE. </a:t>
            </a:r>
            <a:r>
              <a:rPr lang="en-US" sz="1600" dirty="0">
                <a:latin typeface="Times New Roman" panose="02020603050405020304" pitchFamily="18" charset="0"/>
                <a:cs typeface="Times New Roman" panose="02020603050405020304" pitchFamily="18" charset="0"/>
              </a:rPr>
              <a:t>Firstly, EKE averaged over a given region is a mixture of the Kinetic Energy of all mesoscale motions. Secondly, EKE fails to display time evolution of mesoscale eddies. Last and most important, EKE is incapable of distinguishing the Kinetic Energy of cyclonic and </a:t>
            </a:r>
            <a:r>
              <a:rPr lang="en-US" sz="1600" dirty="0" err="1">
                <a:latin typeface="Times New Roman" panose="02020603050405020304" pitchFamily="18" charset="0"/>
                <a:cs typeface="Times New Roman" panose="02020603050405020304" pitchFamily="18" charset="0"/>
              </a:rPr>
              <a:t>anticyclonic</a:t>
            </a:r>
            <a:r>
              <a:rPr lang="en-US" sz="1600" dirty="0">
                <a:latin typeface="Times New Roman" panose="02020603050405020304" pitchFamily="18" charset="0"/>
                <a:cs typeface="Times New Roman" panose="02020603050405020304" pitchFamily="18" charset="0"/>
              </a:rPr>
              <a:t> eddies. By taking the Kuroshio Extension region as an example, the spatial–temporal variabilities of EKE and LEKE are compared. The roles of coherent mesoscale eddies are highlighted with the usage of </a:t>
            </a:r>
            <a:r>
              <a:rPr lang="en-US" sz="1600" dirty="0" smtClean="0">
                <a:latin typeface="Times New Roman" panose="02020603050405020304" pitchFamily="18" charset="0"/>
                <a:cs typeface="Times New Roman" panose="02020603050405020304" pitchFamily="18" charset="0"/>
              </a:rPr>
              <a:t>LEKE, </a:t>
            </a:r>
            <a:r>
              <a:rPr lang="en-US" sz="1600" dirty="0">
                <a:latin typeface="Times New Roman" panose="02020603050405020304" pitchFamily="18" charset="0"/>
                <a:cs typeface="Times New Roman" panose="02020603050405020304" pitchFamily="18" charset="0"/>
              </a:rPr>
              <a:t>such as the relative contribution of cyclonic and </a:t>
            </a:r>
            <a:r>
              <a:rPr lang="en-US" sz="1600" dirty="0" err="1">
                <a:latin typeface="Times New Roman" panose="02020603050405020304" pitchFamily="18" charset="0"/>
                <a:cs typeface="Times New Roman" panose="02020603050405020304" pitchFamily="18" charset="0"/>
              </a:rPr>
              <a:t>anticyclonic</a:t>
            </a:r>
            <a:r>
              <a:rPr lang="en-US" sz="1600" dirty="0">
                <a:latin typeface="Times New Roman" panose="02020603050405020304" pitchFamily="18" charset="0"/>
                <a:cs typeface="Times New Roman" panose="02020603050405020304" pitchFamily="18" charset="0"/>
              </a:rPr>
              <a:t> eddies in south/north of Kuroshio Extension Jet, the larger temporal variability with a significant increasing trend and so </a:t>
            </a:r>
            <a:r>
              <a:rPr lang="en-US" sz="1600" dirty="0" smtClean="0">
                <a:latin typeface="Times New Roman" panose="02020603050405020304" pitchFamily="18" charset="0"/>
                <a:cs typeface="Times New Roman" panose="02020603050405020304" pitchFamily="18" charset="0"/>
              </a:rPr>
              <a:t>on.</a:t>
            </a:r>
            <a:endParaRPr lang="en-US" sz="1600" dirty="0">
              <a:latin typeface="Times New Roman" panose="02020603050405020304" pitchFamily="18" charset="0"/>
              <a:cs typeface="Times New Roman" panose="02020603050405020304" pitchFamily="18" charset="0"/>
            </a:endParaRPr>
          </a:p>
          <a:p>
            <a:pPr algn="l"/>
            <a:endParaRPr lang="en-US" sz="1600" dirty="0"/>
          </a:p>
        </p:txBody>
      </p:sp>
      <p:pic>
        <p:nvPicPr>
          <p:cNvPr id="7" name="Picture 4" descr="Image result for nca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70486" y="4439382"/>
            <a:ext cx="4194437" cy="1969770"/>
          </a:xfrm>
          <a:prstGeom prst="rect">
            <a:avLst/>
          </a:prstGeom>
          <a:noFill/>
        </p:spPr>
        <p:txBody>
          <a:bodyPr wrap="square" rtlCol="0">
            <a:spAutoFit/>
          </a:bodyPr>
          <a:lstStyle/>
          <a:p>
            <a:r>
              <a:rPr lang="en-US" sz="1200" dirty="0" smtClean="0">
                <a:latin typeface="Agency FB" panose="020B0503020202020204" pitchFamily="34" charset="0"/>
                <a:cs typeface="Times New Roman" panose="02020603050405020304" pitchFamily="18" charset="0"/>
              </a:rPr>
              <a:t>Figure 1</a:t>
            </a:r>
            <a:r>
              <a:rPr lang="en-US" sz="1100" dirty="0" smtClean="0">
                <a:latin typeface="Agency FB" panose="020B0503020202020204" pitchFamily="34" charset="0"/>
                <a:cs typeface="Times New Roman" panose="02020603050405020304" pitchFamily="18" charset="0"/>
              </a:rPr>
              <a:t>. </a:t>
            </a:r>
            <a:r>
              <a:rPr lang="en-US" sz="1100" dirty="0" smtClean="0">
                <a:latin typeface="Agency FB" panose="020B0503020202020204" pitchFamily="34" charset="0"/>
              </a:rPr>
              <a:t>Mean </a:t>
            </a:r>
            <a:r>
              <a:rPr lang="en-US" sz="1100" dirty="0">
                <a:latin typeface="Agency FB" panose="020B0503020202020204" pitchFamily="34" charset="0"/>
              </a:rPr>
              <a:t>state and the latitudinal distribution of KE of eddy activity in the Northwestern Pacific </a:t>
            </a:r>
            <a:r>
              <a:rPr lang="en-US" sz="1100" dirty="0" err="1" smtClean="0">
                <a:latin typeface="Agency FB" panose="020B0503020202020204" pitchFamily="34" charset="0"/>
              </a:rPr>
              <a:t>Oceanduring</a:t>
            </a:r>
            <a:r>
              <a:rPr lang="en-US" sz="1100" dirty="0" smtClean="0">
                <a:latin typeface="Agency FB" panose="020B0503020202020204" pitchFamily="34" charset="0"/>
              </a:rPr>
              <a:t> </a:t>
            </a:r>
            <a:r>
              <a:rPr lang="en-US" sz="1100" dirty="0">
                <a:latin typeface="Agency FB" panose="020B0503020202020204" pitchFamily="34" charset="0"/>
              </a:rPr>
              <a:t>1993–2016. (</a:t>
            </a:r>
            <a:r>
              <a:rPr lang="en-US" sz="1100" b="1" dirty="0">
                <a:latin typeface="Agency FB" panose="020B0503020202020204" pitchFamily="34" charset="0"/>
              </a:rPr>
              <a:t>a</a:t>
            </a:r>
            <a:r>
              <a:rPr lang="en-US" sz="1100" dirty="0">
                <a:latin typeface="Agency FB" panose="020B0503020202020204" pitchFamily="34" charset="0"/>
              </a:rPr>
              <a:t>) Mean EKE (shading, units: </a:t>
            </a:r>
            <a:r>
              <a:rPr lang="en-US" sz="1100" dirty="0" smtClean="0">
                <a:latin typeface="Agency FB" panose="020B0503020202020204" pitchFamily="34" charset="0"/>
              </a:rPr>
              <a:t>cm2/s2</a:t>
            </a:r>
            <a:r>
              <a:rPr lang="en-US" sz="1100" dirty="0">
                <a:latin typeface="Agency FB" panose="020B0503020202020204" pitchFamily="34" charset="0"/>
              </a:rPr>
              <a:t>) and absolute dynamic topography (ADT, </a:t>
            </a:r>
            <a:r>
              <a:rPr lang="en-US" sz="1100" dirty="0" err="1" smtClean="0">
                <a:latin typeface="Agency FB" panose="020B0503020202020204" pitchFamily="34" charset="0"/>
              </a:rPr>
              <a:t>contours,units</a:t>
            </a:r>
            <a:r>
              <a:rPr lang="en-US" sz="1100" dirty="0">
                <a:latin typeface="Agency FB" panose="020B0503020202020204" pitchFamily="34" charset="0"/>
              </a:rPr>
              <a:t>: cm). (</a:t>
            </a:r>
            <a:r>
              <a:rPr lang="en-US" sz="1100" b="1" dirty="0">
                <a:latin typeface="Agency FB" panose="020B0503020202020204" pitchFamily="34" charset="0"/>
              </a:rPr>
              <a:t>b</a:t>
            </a:r>
            <a:r>
              <a:rPr lang="en-US" sz="1100" dirty="0">
                <a:latin typeface="Agency FB" panose="020B0503020202020204" pitchFamily="34" charset="0"/>
              </a:rPr>
              <a:t>) Mean LEKE (units: cm2/</a:t>
            </a:r>
          </a:p>
          <a:p>
            <a:r>
              <a:rPr lang="en-US" sz="1100" dirty="0">
                <a:latin typeface="Agency FB" panose="020B0503020202020204" pitchFamily="34" charset="0"/>
              </a:rPr>
              <a:t>s2) for all identified eddies. (</a:t>
            </a:r>
            <a:r>
              <a:rPr lang="en-US" sz="1100" b="1" dirty="0">
                <a:latin typeface="Agency FB" panose="020B0503020202020204" pitchFamily="34" charset="0"/>
              </a:rPr>
              <a:t>c</a:t>
            </a:r>
            <a:r>
              <a:rPr lang="en-US" sz="1100" dirty="0">
                <a:latin typeface="Agency FB" panose="020B0503020202020204" pitchFamily="34" charset="0"/>
              </a:rPr>
              <a:t>) Mean CE-LEKE. (</a:t>
            </a:r>
            <a:r>
              <a:rPr lang="en-US" sz="1100" b="1" dirty="0">
                <a:latin typeface="Agency FB" panose="020B0503020202020204" pitchFamily="34" charset="0"/>
              </a:rPr>
              <a:t>d</a:t>
            </a:r>
            <a:r>
              <a:rPr lang="en-US" sz="1100" dirty="0">
                <a:latin typeface="Agency FB" panose="020B0503020202020204" pitchFamily="34" charset="0"/>
              </a:rPr>
              <a:t>) Mean </a:t>
            </a:r>
            <a:r>
              <a:rPr lang="en-US" sz="1100" dirty="0" smtClean="0">
                <a:latin typeface="Agency FB" panose="020B0503020202020204" pitchFamily="34" charset="0"/>
              </a:rPr>
              <a:t>AE-</a:t>
            </a:r>
            <a:r>
              <a:rPr lang="en-US" sz="1100" dirty="0" err="1" smtClean="0">
                <a:latin typeface="Agency FB" panose="020B0503020202020204" pitchFamily="34" charset="0"/>
              </a:rPr>
              <a:t>LEKE.The</a:t>
            </a:r>
            <a:r>
              <a:rPr lang="en-US" sz="1100" dirty="0" smtClean="0">
                <a:latin typeface="Agency FB" panose="020B0503020202020204" pitchFamily="34" charset="0"/>
              </a:rPr>
              <a:t> </a:t>
            </a:r>
            <a:r>
              <a:rPr lang="en-US" sz="1100" dirty="0">
                <a:latin typeface="Agency FB" panose="020B0503020202020204" pitchFamily="34" charset="0"/>
              </a:rPr>
              <a:t>ADT contour interval is 20 cm in (</a:t>
            </a:r>
            <a:r>
              <a:rPr lang="en-US" sz="1100" b="1" dirty="0">
                <a:latin typeface="Agency FB" panose="020B0503020202020204" pitchFamily="34" charset="0"/>
              </a:rPr>
              <a:t>a</a:t>
            </a:r>
            <a:r>
              <a:rPr lang="en-US" sz="1100" dirty="0">
                <a:latin typeface="Agency FB" panose="020B0503020202020204" pitchFamily="34" charset="0"/>
              </a:rPr>
              <a:t>) and the 100-cm contour of mean ADT is marked in (</a:t>
            </a:r>
            <a:r>
              <a:rPr lang="en-US" sz="1100" b="1" dirty="0">
                <a:latin typeface="Agency FB" panose="020B0503020202020204" pitchFamily="34" charset="0"/>
              </a:rPr>
              <a:t>a</a:t>
            </a:r>
            <a:r>
              <a:rPr lang="en-US" sz="1100" dirty="0">
                <a:latin typeface="Agency FB" panose="020B0503020202020204" pitchFamily="34" charset="0"/>
              </a:rPr>
              <a:t>–</a:t>
            </a:r>
            <a:r>
              <a:rPr lang="en-US" sz="1100" b="1" dirty="0">
                <a:latin typeface="Agency FB" panose="020B0503020202020204" pitchFamily="34" charset="0"/>
              </a:rPr>
              <a:t>d</a:t>
            </a:r>
            <a:r>
              <a:rPr lang="en-US" sz="1100" dirty="0">
                <a:latin typeface="Agency FB" panose="020B0503020202020204" pitchFamily="34" charset="0"/>
              </a:rPr>
              <a:t>). The </a:t>
            </a:r>
            <a:r>
              <a:rPr lang="en-US" sz="1100" dirty="0" smtClean="0">
                <a:latin typeface="Agency FB" panose="020B0503020202020204" pitchFamily="34" charset="0"/>
              </a:rPr>
              <a:t>black rectangles denote </a:t>
            </a:r>
            <a:r>
              <a:rPr lang="en-US" sz="1100" dirty="0">
                <a:latin typeface="Agency FB" panose="020B0503020202020204" pitchFamily="34" charset="0"/>
              </a:rPr>
              <a:t>the Kuroshio Extension region for Table 2. (</a:t>
            </a:r>
            <a:r>
              <a:rPr lang="en-US" sz="1100" b="1" dirty="0">
                <a:latin typeface="Agency FB" panose="020B0503020202020204" pitchFamily="34" charset="0"/>
              </a:rPr>
              <a:t>e</a:t>
            </a:r>
            <a:r>
              <a:rPr lang="en-US" sz="1100" dirty="0">
                <a:latin typeface="Agency FB" panose="020B0503020202020204" pitchFamily="34" charset="0"/>
              </a:rPr>
              <a:t>) The difference between (</a:t>
            </a:r>
            <a:r>
              <a:rPr lang="en-US" sz="1100" b="1" dirty="0">
                <a:latin typeface="Agency FB" panose="020B0503020202020204" pitchFamily="34" charset="0"/>
              </a:rPr>
              <a:t>a</a:t>
            </a:r>
            <a:r>
              <a:rPr lang="en-US" sz="1100" dirty="0">
                <a:latin typeface="Agency FB" panose="020B0503020202020204" pitchFamily="34" charset="0"/>
              </a:rPr>
              <a:t>) and (</a:t>
            </a:r>
            <a:r>
              <a:rPr lang="en-US" sz="1100" b="1" dirty="0">
                <a:latin typeface="Agency FB" panose="020B0503020202020204" pitchFamily="34" charset="0"/>
              </a:rPr>
              <a:t>b</a:t>
            </a:r>
            <a:r>
              <a:rPr lang="en-US" sz="1100" dirty="0" smtClean="0">
                <a:latin typeface="Agency FB" panose="020B0503020202020204" pitchFamily="34" charset="0"/>
              </a:rPr>
              <a:t>). (</a:t>
            </a:r>
            <a:r>
              <a:rPr lang="en-US" sz="1100" b="1" dirty="0">
                <a:latin typeface="Agency FB" panose="020B0503020202020204" pitchFamily="34" charset="0"/>
              </a:rPr>
              <a:t>f</a:t>
            </a:r>
            <a:r>
              <a:rPr lang="en-US" sz="1100" dirty="0">
                <a:latin typeface="Agency FB" panose="020B0503020202020204" pitchFamily="34" charset="0"/>
              </a:rPr>
              <a:t>) </a:t>
            </a:r>
            <a:r>
              <a:rPr lang="en-US" sz="1100" dirty="0" smtClean="0">
                <a:latin typeface="Agency FB" panose="020B0503020202020204" pitchFamily="34" charset="0"/>
              </a:rPr>
              <a:t>The difference </a:t>
            </a:r>
            <a:r>
              <a:rPr lang="en-US" sz="1100" dirty="0">
                <a:latin typeface="Agency FB" panose="020B0503020202020204" pitchFamily="34" charset="0"/>
              </a:rPr>
              <a:t>between (</a:t>
            </a:r>
            <a:r>
              <a:rPr lang="en-US" sz="1100" b="1" dirty="0">
                <a:latin typeface="Agency FB" panose="020B0503020202020204" pitchFamily="34" charset="0"/>
              </a:rPr>
              <a:t>c</a:t>
            </a:r>
            <a:r>
              <a:rPr lang="en-US" sz="1100" dirty="0">
                <a:latin typeface="Agency FB" panose="020B0503020202020204" pitchFamily="34" charset="0"/>
              </a:rPr>
              <a:t>) and (</a:t>
            </a:r>
            <a:r>
              <a:rPr lang="en-US" sz="1100" b="1" dirty="0">
                <a:latin typeface="Agency FB" panose="020B0503020202020204" pitchFamily="34" charset="0"/>
              </a:rPr>
              <a:t>d</a:t>
            </a:r>
            <a:r>
              <a:rPr lang="en-US" sz="1100" dirty="0">
                <a:latin typeface="Agency FB" panose="020B0503020202020204" pitchFamily="34" charset="0"/>
              </a:rPr>
              <a:t>). (</a:t>
            </a:r>
            <a:r>
              <a:rPr lang="en-US" sz="1100" b="1" dirty="0">
                <a:latin typeface="Agency FB" panose="020B0503020202020204" pitchFamily="34" charset="0"/>
              </a:rPr>
              <a:t>g</a:t>
            </a:r>
            <a:r>
              <a:rPr lang="en-US" sz="1100" dirty="0">
                <a:latin typeface="Agency FB" panose="020B0503020202020204" pitchFamily="34" charset="0"/>
              </a:rPr>
              <a:t>) The latitudinal distribution of EKE (black line), LEKE of all eddies (</a:t>
            </a:r>
            <a:r>
              <a:rPr lang="en-US" sz="1100" dirty="0" smtClean="0">
                <a:latin typeface="Agency FB" panose="020B0503020202020204" pitchFamily="34" charset="0"/>
              </a:rPr>
              <a:t>grey line</a:t>
            </a:r>
            <a:r>
              <a:rPr lang="en-US" sz="1100" dirty="0">
                <a:latin typeface="Agency FB" panose="020B0503020202020204" pitchFamily="34" charset="0"/>
              </a:rPr>
              <a:t>), CE-LEKE (blue line) and AE-LEKE (red line) for the Northwestern Pacific Ocean, with the vertical </a:t>
            </a:r>
            <a:r>
              <a:rPr lang="en-US" sz="1100" dirty="0" smtClean="0">
                <a:latin typeface="Agency FB" panose="020B0503020202020204" pitchFamily="34" charset="0"/>
              </a:rPr>
              <a:t>dashed lines </a:t>
            </a:r>
            <a:r>
              <a:rPr lang="en-US" sz="1100" dirty="0">
                <a:latin typeface="Agency FB" panose="020B0503020202020204" pitchFamily="34" charset="0"/>
              </a:rPr>
              <a:t>denote the latitude of 35° N. (</a:t>
            </a:r>
            <a:r>
              <a:rPr lang="en-US" sz="1100" b="1" dirty="0">
                <a:latin typeface="Agency FB" panose="020B0503020202020204" pitchFamily="34" charset="0"/>
              </a:rPr>
              <a:t>h</a:t>
            </a:r>
            <a:r>
              <a:rPr lang="en-US" sz="1100" dirty="0">
                <a:latin typeface="Agency FB" panose="020B0503020202020204" pitchFamily="34" charset="0"/>
              </a:rPr>
              <a:t>) The same as (</a:t>
            </a:r>
            <a:r>
              <a:rPr lang="en-US" sz="1100" b="1" dirty="0">
                <a:latin typeface="Agency FB" panose="020B0503020202020204" pitchFamily="34" charset="0"/>
              </a:rPr>
              <a:t>e</a:t>
            </a:r>
            <a:r>
              <a:rPr lang="en-US" sz="1100" dirty="0">
                <a:latin typeface="Agency FB" panose="020B0503020202020204" pitchFamily="34" charset="0"/>
              </a:rPr>
              <a:t>) but for the Kuroshio Extension </a:t>
            </a:r>
            <a:r>
              <a:rPr lang="en-US" sz="1100" dirty="0" smtClean="0">
                <a:latin typeface="Agency FB" panose="020B0503020202020204" pitchFamily="34" charset="0"/>
              </a:rPr>
              <a:t>runs</a:t>
            </a:r>
            <a:r>
              <a:rPr lang="en-US" sz="1100" dirty="0">
                <a:latin typeface="Agency FB" panose="020B0503020202020204" pitchFamily="34" charset="0"/>
              </a:rPr>
              <a:t>, and (</a:t>
            </a:r>
            <a:r>
              <a:rPr lang="en-US" sz="1100" dirty="0" smtClean="0">
                <a:latin typeface="Agency FB" panose="020B0503020202020204" pitchFamily="34" charset="0"/>
              </a:rPr>
              <a:t>bottom right</a:t>
            </a:r>
            <a:r>
              <a:rPr lang="en-US" sz="1100" dirty="0">
                <a:latin typeface="Agency FB" panose="020B0503020202020204" pitchFamily="34" charset="0"/>
              </a:rPr>
              <a:t>) the </a:t>
            </a:r>
            <a:r>
              <a:rPr lang="en-US" sz="1100" dirty="0" smtClean="0">
                <a:latin typeface="Agency FB" panose="020B0503020202020204" pitchFamily="34" charset="0"/>
              </a:rPr>
              <a:t>percentage changes </a:t>
            </a:r>
            <a:r>
              <a:rPr lang="en-US" sz="1100" dirty="0">
                <a:latin typeface="Agency FB" panose="020B0503020202020204" pitchFamily="34" charset="0"/>
              </a:rPr>
              <a:t>relative to </a:t>
            </a:r>
            <a:r>
              <a:rPr lang="en-US" sz="1100" dirty="0" smtClean="0">
                <a:latin typeface="Agency FB" panose="020B0503020202020204" pitchFamily="34" charset="0"/>
              </a:rPr>
              <a:t>the control region.</a:t>
            </a:r>
            <a:endParaRPr lang="en-US" sz="1100" dirty="0">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3587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TotalTime>
  <Words>526</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Agency FB</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49</cp:revision>
  <dcterms:created xsi:type="dcterms:W3CDTF">2019-01-21T20:59:35Z</dcterms:created>
  <dcterms:modified xsi:type="dcterms:W3CDTF">2020-08-18T16:38:35Z</dcterms:modified>
</cp:coreProperties>
</file>