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t>http://www.pnnl.gov/science/highlights/highlights.asp?division=749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77825" y="1416050"/>
            <a:ext cx="8415338" cy="155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/>
          <p:nvPr/>
        </p:nvSpPr>
        <p:spPr>
          <a:xfrm>
            <a:off x="166454" y="1219199"/>
            <a:ext cx="4310668" cy="45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31775" indent="-231775" algn="ctr">
              <a:spcBef>
                <a:spcPts val="200"/>
              </a:spcBef>
              <a:defRPr sz="1400" b="1"/>
            </a:pPr>
            <a:r>
              <a:rPr dirty="0"/>
              <a:t>Objective</a:t>
            </a:r>
          </a:p>
          <a:p>
            <a:pPr marL="285750" indent="-285750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dirty="0"/>
              <a:t>To understand </a:t>
            </a:r>
            <a:r>
              <a:rPr lang="en-US" dirty="0"/>
              <a:t>the fundamental mechanisms causing the formation and growth of one of the most important classes of storms in monsoon climates</a:t>
            </a:r>
            <a:endParaRPr b="1" dirty="0"/>
          </a:p>
          <a:p>
            <a:pPr marL="231775" indent="-231775" algn="ctr">
              <a:spcBef>
                <a:spcPts val="200"/>
              </a:spcBef>
              <a:defRPr sz="1400" b="1"/>
            </a:pPr>
            <a:r>
              <a:rPr dirty="0"/>
              <a:t>Approach</a:t>
            </a:r>
          </a:p>
          <a:p>
            <a:pPr marL="285750" indent="-285750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dirty="0"/>
              <a:t>Use an idealized numerical modeling framework in which the atmosphere has been partitioned into a basic state and a perturbation</a:t>
            </a:r>
          </a:p>
          <a:p>
            <a:pPr marL="285750" indent="-285750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dirty="0"/>
              <a:t>Use process</a:t>
            </a:r>
            <a:r>
              <a:rPr lang="en-US" dirty="0"/>
              <a:t>-</a:t>
            </a:r>
            <a:r>
              <a:rPr dirty="0"/>
              <a:t>denial experiments to determine which factors influence monsoon depression growth and formation</a:t>
            </a:r>
          </a:p>
          <a:p>
            <a:pPr algn="ctr">
              <a:spcBef>
                <a:spcPts val="200"/>
              </a:spcBef>
              <a:defRPr sz="1400" b="1"/>
            </a:pPr>
            <a:r>
              <a:rPr dirty="0"/>
              <a:t>Impact</a:t>
            </a:r>
          </a:p>
          <a:p>
            <a:pPr marL="283463" indent="-283463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dirty="0"/>
              <a:t>Monsoon depressions strongly impact the weather over </a:t>
            </a:r>
            <a:r>
              <a:rPr lang="en-US" dirty="0"/>
              <a:t>South Asia</a:t>
            </a:r>
            <a:r>
              <a:rPr dirty="0"/>
              <a:t>, bringing beneficial rains </a:t>
            </a:r>
            <a:r>
              <a:rPr lang="en-US" dirty="0"/>
              <a:t>as well as extreme floods</a:t>
            </a:r>
            <a:r>
              <a:rPr dirty="0"/>
              <a:t> </a:t>
            </a:r>
          </a:p>
          <a:p>
            <a:pPr marL="283463" indent="-283463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lang="en-US" dirty="0"/>
              <a:t>Results show </a:t>
            </a:r>
            <a:r>
              <a:rPr dirty="0"/>
              <a:t>that monsoon depressions </a:t>
            </a:r>
            <a:r>
              <a:rPr lang="en-US" dirty="0"/>
              <a:t>are produced by a dynamical instability of the low-level eastward jet that exists in monsoon climates. Coupling with precipitation is imp</a:t>
            </a:r>
            <a:r>
              <a:rPr dirty="0"/>
              <a:t>ortant for </a:t>
            </a:r>
            <a:r>
              <a:rPr lang="en-US" dirty="0"/>
              <a:t>achieving rapid, realistic growth rates.</a:t>
            </a:r>
            <a:endParaRPr dirty="0"/>
          </a:p>
        </p:txBody>
      </p:sp>
      <p:sp>
        <p:nvSpPr>
          <p:cNvPr id="22" name="Rectangle 5"/>
          <p:cNvSpPr txBox="1"/>
          <p:nvPr/>
        </p:nvSpPr>
        <p:spPr>
          <a:xfrm>
            <a:off x="152398" y="147585"/>
            <a:ext cx="88526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dirty="0"/>
              <a:t>Understanding monsoon depression amplification</a:t>
            </a:r>
            <a:endParaRPr sz="2800" dirty="0"/>
          </a:p>
        </p:txBody>
      </p:sp>
      <p:sp>
        <p:nvSpPr>
          <p:cNvPr id="23" name="Text Box 6"/>
          <p:cNvSpPr txBox="1"/>
          <p:nvPr/>
        </p:nvSpPr>
        <p:spPr>
          <a:xfrm>
            <a:off x="2899317" y="6019800"/>
            <a:ext cx="5863684" cy="707886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 sz="1000"/>
            </a:pPr>
            <a:r>
              <a:rPr lang="en-US" dirty="0"/>
              <a:t>Diaz, M., and W. R. Boos, “Monsoon depression amplification by moist barotropic instability in a vertically sheared environment.” </a:t>
            </a:r>
            <a:r>
              <a:rPr lang="en-US" i="1" dirty="0"/>
              <a:t>Quarterly Journal of the Royal Meteorological Society</a:t>
            </a:r>
            <a:r>
              <a:rPr lang="en-US" dirty="0"/>
              <a:t>, in press, doi:10.1002/qj.3585.</a:t>
            </a:r>
          </a:p>
          <a:p>
            <a:pPr marL="171450" indent="-171450">
              <a:buFont typeface="Arial" panose="020B0604020202020204" pitchFamily="34" charset="0"/>
              <a:buChar char="•"/>
              <a:defRPr sz="1000"/>
            </a:pPr>
            <a:r>
              <a:rPr lang="en-US" dirty="0"/>
              <a:t>Diaz, M., and W. R. Boos, “Barotropic growth of monsoon depressions.” </a:t>
            </a:r>
            <a:r>
              <a:rPr lang="en-US" i="1" dirty="0"/>
              <a:t>Quarterly Journal of the Royal Meteorological Society</a:t>
            </a:r>
            <a:r>
              <a:rPr lang="en-US" dirty="0"/>
              <a:t>, 2019, 145, 824-844, doi:10.1002/qj.3467</a:t>
            </a:r>
            <a:endParaRPr dirty="0"/>
          </a:p>
        </p:txBody>
      </p:sp>
      <p:sp>
        <p:nvSpPr>
          <p:cNvPr id="24" name="TextBox 9"/>
          <p:cNvSpPr txBox="1"/>
          <p:nvPr/>
        </p:nvSpPr>
        <p:spPr>
          <a:xfrm>
            <a:off x="4561473" y="4846320"/>
            <a:ext cx="441998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G</a:t>
            </a:r>
            <a:r>
              <a:rPr dirty="0"/>
              <a:t>rowth and </a:t>
            </a:r>
            <a:r>
              <a:rPr lang="en-US" dirty="0"/>
              <a:t>subsequent </a:t>
            </a:r>
            <a:r>
              <a:rPr dirty="0"/>
              <a:t>decay of </a:t>
            </a:r>
            <a:r>
              <a:rPr lang="en-US" dirty="0"/>
              <a:t>a</a:t>
            </a:r>
            <a:r>
              <a:rPr dirty="0"/>
              <a:t> simulated monsoon </a:t>
            </a:r>
            <a:r>
              <a:t>depression</a:t>
            </a:r>
            <a:r>
              <a:rPr lang="en-US"/>
              <a:t> over South Asia</a:t>
            </a:r>
            <a:r>
              <a:t>. </a:t>
            </a:r>
            <a:r>
              <a:rPr dirty="0"/>
              <a:t>Colors show perturbation pressure, vectors show perturbation winds, and contours show </a:t>
            </a:r>
            <a:r>
              <a:rPr lang="en-US" dirty="0"/>
              <a:t>the background eastward </a:t>
            </a:r>
            <a:r>
              <a:rPr dirty="0"/>
              <a:t>wind, all at 3.4 km </a:t>
            </a:r>
            <a:r>
              <a:rPr lang="en-US" dirty="0"/>
              <a:t>altitude</a:t>
            </a:r>
            <a:r>
              <a:rPr dirty="0"/>
              <a:t>.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3071" y="883654"/>
            <a:ext cx="4174367" cy="3938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OE-Sample-Slide-Highlights-Template">
  <a:themeElements>
    <a:clrScheme name="DOE-Sample-Slide-Highlights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OE-Sample-Slide-Highlights-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OE-Sample-Slide-Highlights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OE-Sample-Slide-Highlights-Template">
  <a:themeElements>
    <a:clrScheme name="DOE-Sample-Slide-Highlights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OE-Sample-Slide-Highlights-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OE-Sample-Slide-Highlights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258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2019-06-18T01:14:15Z</dcterms:modified>
</cp:coreProperties>
</file>