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9144000" cy="5143500" type="screen16x9"/>
  <p:notesSz cx="6858000" cy="9144000"/>
  <p:embeddedFontLst>
    <p:embeddedFont>
      <p:font typeface="Open Sans" panose="020B0606030504020204" pitchFamily="34" charset="0"/>
      <p:regular r:id="rId4"/>
      <p:bold r:id="rId5"/>
      <p:italic r:id="rId6"/>
      <p:boldItalic r:id="rId7"/>
    </p:embeddedFont>
    <p:embeddedFont>
      <p:font typeface="PT Sans Narrow" panose="020B0506020203020204" pitchFamily="34" charset="77"/>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7"/>
  </p:normalViewPr>
  <p:slideViewPr>
    <p:cSldViewPr snapToGrid="0" snapToObjects="1">
      <p:cViewPr varScale="1">
        <p:scale>
          <a:sx n="122" d="100"/>
          <a:sy n="122" d="100"/>
        </p:scale>
        <p:origin x="8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a:stCxn id="11" idx="3"/>
          </p:cNvCxnSpPr>
          <p:nvPr/>
        </p:nvCxnSpPr>
        <p:spPr>
          <a:xfrm rot="10800000" flipH="1">
            <a:off x="7558950" y="1881350"/>
            <a:ext cx="1382700" cy="4200"/>
          </a:xfrm>
          <a:prstGeom prst="straightConnector1">
            <a:avLst/>
          </a:prstGeom>
          <a:noFill/>
          <a:ln w="76200" cap="flat" cmpd="sng">
            <a:solidFill>
              <a:srgbClr val="AC940B"/>
            </a:solidFill>
            <a:prstDash val="solid"/>
            <a:round/>
            <a:headEnd type="none" w="sm" len="sm"/>
            <a:tailEnd type="none" w="sm" len="sm"/>
          </a:ln>
        </p:spPr>
      </p:cxnSp>
      <p:cxnSp>
        <p:nvCxnSpPr>
          <p:cNvPr id="12" name="Shape 12"/>
          <p:cNvCxnSpPr>
            <a:endCxn id="11" idx="1"/>
          </p:cNvCxnSpPr>
          <p:nvPr/>
        </p:nvCxnSpPr>
        <p:spPr>
          <a:xfrm rot="10800000" flipH="1">
            <a:off x="254250" y="1885550"/>
            <a:ext cx="1374000" cy="6900"/>
          </a:xfrm>
          <a:prstGeom prst="straightConnector1">
            <a:avLst/>
          </a:prstGeom>
          <a:noFill/>
          <a:ln w="76200" cap="flat" cmpd="sng">
            <a:solidFill>
              <a:srgbClr val="AC940B"/>
            </a:solidFill>
            <a:prstDash val="solid"/>
            <a:round/>
            <a:headEnd type="none" w="sm" len="sm"/>
            <a:tailEnd type="none" w="sm" len="sm"/>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15" name="Shape 15"/>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18" name="Shape 18"/>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19" name="Shape 19"/>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 name="Shape 11"/>
          <p:cNvSpPr txBox="1">
            <a:spLocks noGrp="1"/>
          </p:cNvSpPr>
          <p:nvPr>
            <p:ph type="subTitle" idx="1"/>
          </p:nvPr>
        </p:nvSpPr>
        <p:spPr>
          <a:xfrm>
            <a:off x="1628250" y="1603250"/>
            <a:ext cx="5930700" cy="564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696969"/>
              </a:buClr>
              <a:buSzPts val="2400"/>
              <a:buNone/>
              <a:defRPr sz="2400" i="1">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TITLE_1">
    <p:bg>
      <p:bgPr>
        <a:blipFill>
          <a:blip r:embed="rId2">
            <a:alphaModFix/>
          </a:blip>
          <a:stretch>
            <a:fillRect/>
          </a:stretch>
        </a:blipFill>
        <a:effectLst/>
      </p:bgPr>
    </p:bg>
    <p:spTree>
      <p:nvGrpSpPr>
        <p:cNvPr id="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24" name="Shape 24"/>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27" name="Shape 27"/>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28" name="Shape 28"/>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iginal section header" type="secHead">
  <p:cSld name="SECTION_HEADER">
    <p:spTree>
      <p:nvGrpSpPr>
        <p:cNvPr id="1"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a:spLocks noGrp="1"/>
          </p:cNvSpPr>
          <p:nvPr>
            <p:ph type="title"/>
          </p:nvPr>
        </p:nvSpPr>
        <p:spPr>
          <a:xfrm>
            <a:off x="1076300" y="20175"/>
            <a:ext cx="8049000" cy="677400"/>
          </a:xfrm>
          <a:prstGeom prst="rect">
            <a:avLst/>
          </a:prstGeom>
        </p:spPr>
        <p:txBody>
          <a:bodyPr spcFirstLastPara="1" wrap="square" lIns="91425" tIns="91425" rIns="91425" bIns="91425" anchor="ctr"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Shape 39"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40" name="Shape 40"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41" name="Shape 41"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42" name="Shape 42"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43" name="Shape 43"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44" name="Shape 44"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45" name="Shape 45"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46" name="Shape 46"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47" name="Shape 47"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76300" y="20175"/>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0" name="Shape 50"/>
          <p:cNvSpPr txBox="1">
            <a:spLocks noGrp="1"/>
          </p:cNvSpPr>
          <p:nvPr>
            <p:ph type="body" idx="1"/>
          </p:nvPr>
        </p:nvSpPr>
        <p:spPr>
          <a:xfrm>
            <a:off x="27900" y="732775"/>
            <a:ext cx="44337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1" name="Shape 51"/>
          <p:cNvSpPr txBox="1">
            <a:spLocks noGrp="1"/>
          </p:cNvSpPr>
          <p:nvPr>
            <p:ph type="body" idx="2"/>
          </p:nvPr>
        </p:nvSpPr>
        <p:spPr>
          <a:xfrm>
            <a:off x="4603800" y="732775"/>
            <a:ext cx="45216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53" name="Shape 53"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54" name="Shape 54"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55" name="Shape 55"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56" name="Shape 56"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57" name="Shape 57"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58" name="Shape 58"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59" name="Shape 59"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60" name="Shape 60"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61" name="Shape 61"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76300" y="20174"/>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5" name="Shape 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66" name="Shape 66"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67" name="Shape 67"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68" name="Shape 68"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69" name="Shape 69"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70" name="Shape 70"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71" name="Shape 71"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72" name="Shape 72"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73" name="Shape 73"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74" name="Shape 74"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6" name="Shape 8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Shape 8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76300" y="27225"/>
            <a:ext cx="8049000" cy="70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27900" y="809125"/>
            <a:ext cx="90972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044525" y="12725"/>
            <a:ext cx="8080800" cy="908700"/>
          </a:xfrm>
          <a:prstGeom prst="rect">
            <a:avLst/>
          </a:prstGeom>
        </p:spPr>
        <p:txBody>
          <a:bodyPr spcFirstLastPara="1" wrap="square" lIns="91425" tIns="91425" rIns="91425" bIns="91425" anchor="ctr" anchorCtr="0">
            <a:noAutofit/>
          </a:bodyPr>
          <a:lstStyle/>
          <a:p>
            <a:r>
              <a:rPr lang="en-US" sz="2600" dirty="0"/>
              <a:t>Development of Observation-based Global Multi-layer Soil Moisture Products for 1970 to 2016</a:t>
            </a:r>
            <a:endParaRPr sz="2600" dirty="0"/>
          </a:p>
        </p:txBody>
      </p:sp>
      <p:sp>
        <p:nvSpPr>
          <p:cNvPr id="105" name="Shape 105"/>
          <p:cNvSpPr txBox="1">
            <a:spLocks noGrp="1"/>
          </p:cNvSpPr>
          <p:nvPr>
            <p:ph type="body" idx="1"/>
          </p:nvPr>
        </p:nvSpPr>
        <p:spPr>
          <a:xfrm>
            <a:off x="62214" y="646832"/>
            <a:ext cx="6047641" cy="3646765"/>
          </a:xfrm>
          <a:prstGeom prst="rect">
            <a:avLst/>
          </a:prstGeom>
        </p:spPr>
        <p:txBody>
          <a:bodyPr spcFirstLastPara="1" wrap="square" lIns="91425" tIns="91425" rIns="91425" bIns="91425" anchor="ctr" anchorCtr="0">
            <a:noAutofit/>
          </a:bodyPr>
          <a:lstStyle/>
          <a:p>
            <a:pPr marL="0" lvl="0" indent="0">
              <a:lnSpc>
                <a:spcPct val="100000"/>
              </a:lnSpc>
              <a:buNone/>
            </a:pPr>
            <a:r>
              <a:rPr lang="en" sz="1500" b="1" dirty="0"/>
              <a:t>Objective:</a:t>
            </a:r>
            <a:r>
              <a:rPr lang="en" sz="1500" dirty="0"/>
              <a:t> To </a:t>
            </a:r>
            <a:r>
              <a:rPr lang="en-US" sz="1500" dirty="0"/>
              <a:t>develop seven global gap-free, long-term (1970-2016) multi-layer (0–10, 10–30, 30–50, and 50–100 cm) soil moisture (SM) products at monthly 0.5</a:t>
            </a:r>
            <a:r>
              <a:rPr lang="en-US" sz="1500" baseline="30000" dirty="0"/>
              <a:t>o</a:t>
            </a:r>
            <a:r>
              <a:rPr lang="en-US" sz="1500" dirty="0"/>
              <a:t> resolution</a:t>
            </a:r>
            <a:r>
              <a:rPr lang="en" sz="1500" dirty="0"/>
              <a:t>.</a:t>
            </a:r>
            <a:endParaRPr sz="1500" dirty="0"/>
          </a:p>
          <a:p>
            <a:pPr marL="0" lvl="0" indent="0">
              <a:lnSpc>
                <a:spcPct val="100000"/>
              </a:lnSpc>
              <a:spcBef>
                <a:spcPts val="1000"/>
              </a:spcBef>
              <a:buNone/>
            </a:pPr>
            <a:r>
              <a:rPr lang="en" sz="1500" b="1" dirty="0"/>
              <a:t>Approach:</a:t>
            </a:r>
            <a:r>
              <a:rPr lang="en" sz="1500" dirty="0"/>
              <a:t> Synthesize </a:t>
            </a:r>
            <a:r>
              <a:rPr lang="en-US" sz="1500" dirty="0"/>
              <a:t>a wide range of SM datasets using three statistical methods (unweighted averaging, optimal linear combination, and emergent constraint)</a:t>
            </a:r>
            <a:r>
              <a:rPr lang="en" sz="1500" dirty="0"/>
              <a:t>. </a:t>
            </a:r>
            <a:endParaRPr sz="1500" dirty="0"/>
          </a:p>
          <a:p>
            <a:pPr marL="0" lvl="0" indent="0">
              <a:lnSpc>
                <a:spcPct val="100000"/>
              </a:lnSpc>
              <a:spcBef>
                <a:spcPts val="1000"/>
              </a:spcBef>
              <a:buNone/>
            </a:pPr>
            <a:r>
              <a:rPr lang="en" sz="1500" b="1" dirty="0"/>
              <a:t>Results/Impacts:</a:t>
            </a:r>
            <a:r>
              <a:rPr lang="en" sz="1500" dirty="0"/>
              <a:t> </a:t>
            </a:r>
            <a:r>
              <a:rPr lang="en-US" sz="1500" dirty="0"/>
              <a:t>The merged products outperformed their source datasets when evaluated with various observations. Despite uncertainties, these hybrid products create added value over existing SM datasets because of the performance improvement and harmonized spatial, temporal, and vertical coverages, and they provide a new foundation for scientific investigation and resource management. </a:t>
            </a:r>
            <a:endParaRPr sz="1500" dirty="0"/>
          </a:p>
        </p:txBody>
      </p:sp>
      <p:sp>
        <p:nvSpPr>
          <p:cNvPr id="106" name="Shape 106"/>
          <p:cNvSpPr txBox="1"/>
          <p:nvPr/>
        </p:nvSpPr>
        <p:spPr>
          <a:xfrm>
            <a:off x="10600" y="4148124"/>
            <a:ext cx="9114600" cy="514800"/>
          </a:xfrm>
          <a:prstGeom prst="rect">
            <a:avLst/>
          </a:prstGeom>
          <a:noFill/>
          <a:ln>
            <a:noFill/>
          </a:ln>
        </p:spPr>
        <p:txBody>
          <a:bodyPr spcFirstLastPara="1" wrap="square" lIns="91425" tIns="91425" rIns="91425" bIns="91425" anchor="ctr" anchorCtr="0">
            <a:no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Wang, </a:t>
            </a:r>
            <a:r>
              <a:rPr lang="en-US" sz="1200" b="1" dirty="0" err="1">
                <a:latin typeface="Open Sans" panose="020B0606030504020204" pitchFamily="34" charset="0"/>
                <a:ea typeface="Open Sans" panose="020B0606030504020204" pitchFamily="34" charset="0"/>
                <a:cs typeface="Open Sans" panose="020B0606030504020204" pitchFamily="34" charset="0"/>
              </a:rPr>
              <a:t>Yaoping</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b="1" dirty="0" err="1">
                <a:latin typeface="Open Sans" panose="020B0606030504020204" pitchFamily="34" charset="0"/>
                <a:ea typeface="Open Sans" panose="020B0606030504020204" pitchFamily="34" charset="0"/>
                <a:cs typeface="Open Sans" panose="020B0606030504020204" pitchFamily="34" charset="0"/>
              </a:rPr>
              <a:t>Jiafu</a:t>
            </a:r>
            <a:r>
              <a:rPr lang="en-US" sz="1200" b="1" dirty="0">
                <a:latin typeface="Open Sans" panose="020B0606030504020204" pitchFamily="34" charset="0"/>
                <a:ea typeface="Open Sans" panose="020B0606030504020204" pitchFamily="34" charset="0"/>
                <a:cs typeface="Open Sans" panose="020B0606030504020204" pitchFamily="34" charset="0"/>
              </a:rPr>
              <a:t> Mao</a:t>
            </a:r>
            <a:r>
              <a:rPr lang="en-US" sz="1200" dirty="0">
                <a:latin typeface="Open Sans" panose="020B0606030504020204" pitchFamily="34" charset="0"/>
                <a:ea typeface="Open Sans" panose="020B0606030504020204" pitchFamily="34" charset="0"/>
                <a:cs typeface="Open Sans" panose="020B0606030504020204" pitchFamily="34" charset="0"/>
              </a:rPr>
              <a:t>, M. </a:t>
            </a:r>
            <a:r>
              <a:rPr lang="en-US" sz="1200" dirty="0" err="1">
                <a:latin typeface="Open Sans" panose="020B0606030504020204" pitchFamily="34" charset="0"/>
                <a:ea typeface="Open Sans" panose="020B0606030504020204" pitchFamily="34" charset="0"/>
                <a:cs typeface="Open Sans" panose="020B0606030504020204" pitchFamily="34" charset="0"/>
              </a:rPr>
              <a:t>Jin</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b="1" dirty="0">
                <a:latin typeface="Open Sans" panose="020B0606030504020204" pitchFamily="34" charset="0"/>
                <a:ea typeface="Open Sans" panose="020B0606030504020204" pitchFamily="34" charset="0"/>
                <a:cs typeface="Open Sans" panose="020B0606030504020204" pitchFamily="34" charset="0"/>
              </a:rPr>
              <a:t>Forrest M. Hoffman</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b="1" dirty="0" err="1">
                <a:latin typeface="Open Sans" panose="020B0606030504020204" pitchFamily="34" charset="0"/>
                <a:ea typeface="Open Sans" panose="020B0606030504020204" pitchFamily="34" charset="0"/>
                <a:cs typeface="Open Sans" panose="020B0606030504020204" pitchFamily="34" charset="0"/>
              </a:rPr>
              <a:t>Xiaoying</a:t>
            </a:r>
            <a:r>
              <a:rPr lang="en-US" sz="1200" b="1" dirty="0">
                <a:latin typeface="Open Sans" panose="020B0606030504020204" pitchFamily="34" charset="0"/>
                <a:ea typeface="Open Sans" panose="020B0606030504020204" pitchFamily="34" charset="0"/>
                <a:cs typeface="Open Sans" panose="020B0606030504020204" pitchFamily="34" charset="0"/>
              </a:rPr>
              <a:t> Shi</a:t>
            </a:r>
            <a:r>
              <a:rPr lang="en-US" sz="1200" dirty="0">
                <a:latin typeface="Open Sans" panose="020B0606030504020204" pitchFamily="34" charset="0"/>
                <a:ea typeface="Open Sans" panose="020B0606030504020204" pitchFamily="34" charset="0"/>
                <a:cs typeface="Open Sans" panose="020B0606030504020204" pitchFamily="34" charset="0"/>
              </a:rPr>
              <a:t>, S. D. </a:t>
            </a:r>
            <a:r>
              <a:rPr lang="en-US" sz="1200" dirty="0" err="1">
                <a:latin typeface="Open Sans" panose="020B0606030504020204" pitchFamily="34" charset="0"/>
                <a:ea typeface="Open Sans" panose="020B0606030504020204" pitchFamily="34" charset="0"/>
                <a:cs typeface="Open Sans" panose="020B0606030504020204" pitchFamily="34" charset="0"/>
              </a:rPr>
              <a:t>Wullschleger</a:t>
            </a:r>
            <a:r>
              <a:rPr lang="en-US" sz="1200" dirty="0">
                <a:latin typeface="Open Sans" panose="020B0606030504020204" pitchFamily="34" charset="0"/>
                <a:ea typeface="Open Sans" panose="020B0606030504020204" pitchFamily="34" charset="0"/>
                <a:cs typeface="Open Sans" panose="020B0606030504020204" pitchFamily="34" charset="0"/>
              </a:rPr>
              <a:t>, and Y. Dai. March 16, 2021. “Development of Observation-based Global Multi-layer Soil Moisture Products for 1970 to 2016.” </a:t>
            </a:r>
            <a:r>
              <a:rPr lang="en-US" sz="1200" b="1" i="1" dirty="0">
                <a:latin typeface="Open Sans" panose="020B0606030504020204" pitchFamily="34" charset="0"/>
                <a:ea typeface="Open Sans" panose="020B0606030504020204" pitchFamily="34" charset="0"/>
                <a:cs typeface="Open Sans" panose="020B0606030504020204" pitchFamily="34" charset="0"/>
              </a:rPr>
              <a:t>Earth System Science Data</a:t>
            </a:r>
            <a:r>
              <a:rPr lang="en-US" sz="1200" dirty="0">
                <a:latin typeface="Open Sans" panose="020B0606030504020204" pitchFamily="34" charset="0"/>
                <a:ea typeface="Open Sans" panose="020B0606030504020204" pitchFamily="34" charset="0"/>
                <a:cs typeface="Open Sans" panose="020B0606030504020204" pitchFamily="34" charset="0"/>
              </a:rPr>
              <a:t>, 13, 4385-4405, </a:t>
            </a:r>
            <a:r>
              <a:rPr lang="en-US" sz="1200" dirty="0" err="1">
                <a:latin typeface="Open Sans" panose="020B0606030504020204" pitchFamily="34" charset="0"/>
                <a:ea typeface="Open Sans" panose="020B0606030504020204" pitchFamily="34" charset="0"/>
                <a:cs typeface="Open Sans" panose="020B0606030504020204" pitchFamily="34" charset="0"/>
              </a:rPr>
              <a:t>httpts</a:t>
            </a:r>
            <a:r>
              <a:rPr lang="en-US" sz="1200" dirty="0">
                <a:latin typeface="Open Sans" panose="020B0606030504020204" pitchFamily="34" charset="0"/>
                <a:ea typeface="Open Sans" panose="020B0606030504020204" pitchFamily="34" charset="0"/>
                <a:cs typeface="Open Sans" panose="020B0606030504020204" pitchFamily="34" charset="0"/>
              </a:rPr>
              <a:t>://</a:t>
            </a:r>
            <a:r>
              <a:rPr lang="en-US" sz="1200" dirty="0" err="1">
                <a:latin typeface="Open Sans" panose="020B0606030504020204" pitchFamily="34" charset="0"/>
                <a:ea typeface="Open Sans" panose="020B0606030504020204" pitchFamily="34" charset="0"/>
                <a:cs typeface="Open Sans" panose="020B0606030504020204" pitchFamily="34" charset="0"/>
              </a:rPr>
              <a:t>doi.org</a:t>
            </a:r>
            <a:r>
              <a:rPr lang="en-US" sz="1200" dirty="0">
                <a:latin typeface="Open Sans" panose="020B0606030504020204" pitchFamily="34" charset="0"/>
                <a:ea typeface="Open Sans" panose="020B0606030504020204" pitchFamily="34" charset="0"/>
                <a:cs typeface="Open Sans" panose="020B0606030504020204" pitchFamily="34" charset="0"/>
              </a:rPr>
              <a:t>/10.5194/</a:t>
            </a:r>
            <a:r>
              <a:rPr lang="en-US" sz="1200">
                <a:latin typeface="Open Sans" panose="020B0606030504020204" pitchFamily="34" charset="0"/>
                <a:ea typeface="Open Sans" panose="020B0606030504020204" pitchFamily="34" charset="0"/>
                <a:cs typeface="Open Sans" panose="020B0606030504020204" pitchFamily="34" charset="0"/>
              </a:rPr>
              <a:t>essd-13-4385-2021.</a:t>
            </a:r>
            <a:endParaRPr sz="12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7" name="Shape 107"/>
          <p:cNvSpPr txBox="1"/>
          <p:nvPr/>
        </p:nvSpPr>
        <p:spPr>
          <a:xfrm>
            <a:off x="5725391" y="3495036"/>
            <a:ext cx="3461814" cy="746607"/>
          </a:xfrm>
          <a:prstGeom prst="rect">
            <a:avLst/>
          </a:prstGeom>
          <a:noFill/>
          <a:ln>
            <a:noFill/>
          </a:ln>
        </p:spPr>
        <p:txBody>
          <a:bodyPr spcFirstLastPara="1" wrap="square" lIns="91425" tIns="91425" rIns="91425" bIns="91425" anchor="ctr" anchorCtr="0">
            <a:noAutofit/>
          </a:bodyPr>
          <a:lstStyle/>
          <a:p>
            <a:pPr lvl="0" algn="ctr"/>
            <a:r>
              <a:rPr lang="en" sz="1000" b="1" dirty="0">
                <a:solidFill>
                  <a:srgbClr val="0B74AC"/>
                </a:solidFill>
                <a:latin typeface="Open Sans"/>
                <a:ea typeface="Open Sans"/>
                <a:cs typeface="Open Sans"/>
                <a:sym typeface="Open Sans"/>
              </a:rPr>
              <a:t>Figure:</a:t>
            </a:r>
            <a:r>
              <a:rPr lang="en" sz="1000" dirty="0">
                <a:solidFill>
                  <a:srgbClr val="0B74AC"/>
                </a:solidFill>
                <a:latin typeface="Open Sans"/>
                <a:ea typeface="Open Sans"/>
                <a:cs typeface="Open Sans"/>
                <a:sym typeface="Open Sans"/>
              </a:rPr>
              <a:t> </a:t>
            </a:r>
            <a:r>
              <a:rPr lang="en-US" sz="1000" dirty="0">
                <a:solidFill>
                  <a:srgbClr val="0B74AC"/>
                </a:solidFill>
                <a:latin typeface="Open Sans"/>
                <a:ea typeface="Open Sans"/>
                <a:cs typeface="Open Sans"/>
              </a:rPr>
              <a:t>Performance of the original ORS, CMIP5, and CMIP6 datasets (boxplots) and the merged products (scatter plots) on the validation set of observations. </a:t>
            </a:r>
            <a:endParaRPr sz="1000" dirty="0">
              <a:solidFill>
                <a:srgbClr val="0B74AC"/>
              </a:solidFill>
              <a:latin typeface="Open Sans"/>
              <a:ea typeface="Open Sans"/>
              <a:cs typeface="Open Sans"/>
              <a:sym typeface="Open Sans"/>
            </a:endParaRPr>
          </a:p>
        </p:txBody>
      </p:sp>
      <p:pic>
        <p:nvPicPr>
          <p:cNvPr id="8" name="Picture 7">
            <a:extLst>
              <a:ext uri="{FF2B5EF4-FFF2-40B4-BE49-F238E27FC236}">
                <a16:creationId xmlns:a16="http://schemas.microsoft.com/office/drawing/2014/main" id="{4610D8F7-4155-D14E-B8BF-E32923993D7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808519" y="470185"/>
            <a:ext cx="3262876" cy="3197806"/>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230</Words>
  <Application>Microsoft Macintosh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PT Sans Narrow</vt:lpstr>
      <vt:lpstr>Open Sans</vt:lpstr>
      <vt:lpstr>Arial</vt:lpstr>
      <vt:lpstr>Tropic</vt:lpstr>
      <vt:lpstr>Development of Observation-based Global Multi-layer Soil Moisture Products for 1970 to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Observed changes in dry season water availability attributed to human-induced climate change </dc:title>
  <cp:lastModifiedBy>Mao, Jiafu</cp:lastModifiedBy>
  <cp:revision>21</cp:revision>
  <dcterms:modified xsi:type="dcterms:W3CDTF">2021-09-07T15:33:35Z</dcterms:modified>
</cp:coreProperties>
</file>