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676"/>
  </p:normalViewPr>
  <p:slideViewPr>
    <p:cSldViewPr snapToGrid="0" snapToObjects="1">
      <p:cViewPr varScale="1">
        <p:scale>
          <a:sx n="103" d="100"/>
          <a:sy n="103" d="100"/>
        </p:scale>
        <p:origin x="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153217-D054-1B4D-A930-F6218DE4CD3B}"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53217-D054-1B4D-A930-F6218DE4CD3B}"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53217-D054-1B4D-A930-F6218DE4CD3B}"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53217-D054-1B4D-A930-F6218DE4CD3B}"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53217-D054-1B4D-A930-F6218DE4CD3B}"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153217-D054-1B4D-A930-F6218DE4CD3B}"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153217-D054-1B4D-A930-F6218DE4CD3B}" type="datetimeFigureOut">
              <a:rPr lang="en-US" smtClean="0"/>
              <a:t>11/9/16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153217-D054-1B4D-A930-F6218DE4CD3B}" type="datetimeFigureOut">
              <a:rPr lang="en-US" smtClean="0"/>
              <a:t>11/9/16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53217-D054-1B4D-A930-F6218DE4CD3B}" type="datetimeFigureOut">
              <a:rPr lang="en-US" smtClean="0"/>
              <a:t>11/9/16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53217-D054-1B4D-A930-F6218DE4CD3B}"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53217-D054-1B4D-A930-F6218DE4CD3B}"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3217-D054-1B4D-A930-F6218DE4CD3B}" type="datetimeFigureOut">
              <a:rPr lang="en-US" smtClean="0"/>
              <a:t>11/9/16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D66A1-0B90-B045-BA6E-15EE056AF322}" type="slidenum">
              <a:rPr lang="en-US" smtClean="0"/>
              <a:t>‹#›</a:t>
            </a:fld>
            <a:endParaRPr lang="en-US"/>
          </a:p>
        </p:txBody>
      </p:sp>
    </p:spTree>
    <p:extLst>
      <p:ext uri="{BB962C8B-B14F-4D97-AF65-F5344CB8AC3E}">
        <p14:creationId xmlns:p14="http://schemas.microsoft.com/office/powerpoint/2010/main" val="1661770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1486"/>
            <a:ext cx="3571103" cy="1569660"/>
          </a:xfrm>
          <a:prstGeom prst="rect">
            <a:avLst/>
          </a:prstGeom>
          <a:noFill/>
        </p:spPr>
        <p:txBody>
          <a:bodyPr wrap="square">
            <a:spAutoFit/>
          </a:bodyPr>
          <a:lstStyle/>
          <a:p>
            <a:r>
              <a:rPr lang="en-US" sz="2400" b="1" dirty="0" smtClean="0"/>
              <a:t>Modeling Amplified Warming in Sierra Nevada Mountains </a:t>
            </a:r>
            <a:r>
              <a:rPr lang="en-US" sz="2400" b="1" dirty="0" smtClean="0">
                <a:effectLst/>
              </a:rPr>
              <a:t>Due to Snow Albedo Feedback</a:t>
            </a:r>
            <a:endParaRPr lang="en-US" sz="2400" b="1" dirty="0"/>
          </a:p>
        </p:txBody>
      </p:sp>
      <p:sp>
        <p:nvSpPr>
          <p:cNvPr id="5" name="TextBox 4"/>
          <p:cNvSpPr txBox="1"/>
          <p:nvPr/>
        </p:nvSpPr>
        <p:spPr>
          <a:xfrm>
            <a:off x="-2" y="1658197"/>
            <a:ext cx="3454401" cy="1815882"/>
          </a:xfrm>
          <a:prstGeom prst="rect">
            <a:avLst/>
          </a:prstGeom>
          <a:noFill/>
        </p:spPr>
        <p:txBody>
          <a:bodyPr wrap="square" rtlCol="0">
            <a:spAutoFit/>
          </a:bodyPr>
          <a:lstStyle/>
          <a:p>
            <a:r>
              <a:rPr lang="en-US" sz="1400" b="1" u="sng" dirty="0" smtClean="0"/>
              <a:t>Objective</a:t>
            </a:r>
            <a:r>
              <a:rPr lang="en-US" sz="1400" b="1" dirty="0"/>
              <a:t>:</a:t>
            </a:r>
            <a:r>
              <a:rPr lang="en-US" sz="1400" dirty="0"/>
              <a:t> </a:t>
            </a:r>
            <a:r>
              <a:rPr lang="en-US" sz="1400" dirty="0"/>
              <a:t> The authors found that current methods for producing high-resolution ensemble climate projections do not account for </a:t>
            </a:r>
            <a:r>
              <a:rPr lang="en-US" sz="1400" dirty="0" smtClean="0"/>
              <a:t>the amplifying effect of snow albedo feedback.  The goal of this work is to develop </a:t>
            </a:r>
            <a:r>
              <a:rPr lang="en-US" sz="1400" dirty="0"/>
              <a:t>a statistical method that does and </a:t>
            </a:r>
            <a:r>
              <a:rPr lang="en-US" sz="1400" dirty="0" smtClean="0"/>
              <a:t>apply </a:t>
            </a:r>
            <a:r>
              <a:rPr lang="en-US" sz="1400" dirty="0"/>
              <a:t>it to the Sierra Nevada mountain range. </a:t>
            </a:r>
          </a:p>
        </p:txBody>
      </p:sp>
      <p:sp>
        <p:nvSpPr>
          <p:cNvPr id="6" name="TextBox 5"/>
          <p:cNvSpPr txBox="1"/>
          <p:nvPr/>
        </p:nvSpPr>
        <p:spPr>
          <a:xfrm>
            <a:off x="3571102" y="4931438"/>
            <a:ext cx="5418438" cy="1384995"/>
          </a:xfrm>
          <a:prstGeom prst="rect">
            <a:avLst/>
          </a:prstGeom>
          <a:noFill/>
        </p:spPr>
        <p:txBody>
          <a:bodyPr wrap="square" rtlCol="0">
            <a:spAutoFit/>
          </a:bodyPr>
          <a:lstStyle/>
          <a:p>
            <a:r>
              <a:rPr lang="en-US" sz="1400" b="1" u="sng" dirty="0" smtClean="0"/>
              <a:t>Impact</a:t>
            </a:r>
            <a:r>
              <a:rPr lang="en-US" sz="1400" b="1" dirty="0" smtClean="0"/>
              <a:t>: </a:t>
            </a:r>
            <a:r>
              <a:rPr lang="en-US" sz="1400" dirty="0" smtClean="0"/>
              <a:t>This study raises awareness that many techniques for making regional climate change projections miss the enhanced warming due to snow albedo feedback.  The new technique developed here incorporates this effect and is used to make more physically defensible warming projections.   These projections show up to 3 °C more warming in areas of snow cover loss.</a:t>
            </a:r>
            <a:endParaRPr lang="en-US" sz="1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070" y="76200"/>
            <a:ext cx="5585930" cy="3964459"/>
          </a:xfrm>
          <a:prstGeom prst="rect">
            <a:avLst/>
          </a:prstGeom>
        </p:spPr>
      </p:pic>
      <p:sp>
        <p:nvSpPr>
          <p:cNvPr id="9" name="Rectangle 8"/>
          <p:cNvSpPr/>
          <p:nvPr/>
        </p:nvSpPr>
        <p:spPr>
          <a:xfrm>
            <a:off x="0" y="3500737"/>
            <a:ext cx="3454400" cy="2893100"/>
          </a:xfrm>
          <a:prstGeom prst="rect">
            <a:avLst/>
          </a:prstGeom>
        </p:spPr>
        <p:txBody>
          <a:bodyPr wrap="square">
            <a:spAutoFit/>
          </a:bodyPr>
          <a:lstStyle/>
          <a:p>
            <a:r>
              <a:rPr lang="en-US" sz="1400" b="1" u="sng" dirty="0" smtClean="0"/>
              <a:t>Research</a:t>
            </a:r>
            <a:r>
              <a:rPr lang="en-US" sz="1400" b="1" dirty="0" smtClean="0"/>
              <a:t>: </a:t>
            </a:r>
            <a:r>
              <a:rPr lang="en-US" sz="1400" dirty="0" smtClean="0"/>
              <a:t>Snow albedo feedback (SAF) is known to enhance anthropogenic warming by increasing absorbed solar radiation in areas where snow cover is lost. The authors compared current methods for producing high-resolution ensemble climate projections in the Sierra Nevada.  Global climate models and statistical downscaling methods miss the local warming enhancement due to SAF.  The authors developed a </a:t>
            </a:r>
            <a:r>
              <a:rPr lang="en-US" sz="1400" dirty="0" smtClean="0"/>
              <a:t>statistical model, called StatWRF, that </a:t>
            </a:r>
            <a:r>
              <a:rPr lang="en-US" sz="1400" dirty="0" smtClean="0"/>
              <a:t>parameterizes the warming effect of SAF based on the WRF regional climate model.  </a:t>
            </a:r>
            <a:endParaRPr lang="en-US" sz="1400" u="sng" dirty="0" smtClean="0"/>
          </a:p>
        </p:txBody>
      </p:sp>
      <p:sp>
        <p:nvSpPr>
          <p:cNvPr id="10" name="TextBox 9"/>
          <p:cNvSpPr txBox="1"/>
          <p:nvPr/>
        </p:nvSpPr>
        <p:spPr>
          <a:xfrm>
            <a:off x="150340" y="6388798"/>
            <a:ext cx="8839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Reference</a:t>
            </a:r>
            <a:r>
              <a:rPr lang="en-GB" sz="1100" b="1" dirty="0" smtClean="0"/>
              <a:t>: </a:t>
            </a:r>
            <a:r>
              <a:rPr lang="en-GB" sz="1100" dirty="0" smtClean="0"/>
              <a:t>Walton, D., Hall, A., Berg, N., </a:t>
            </a:r>
            <a:r>
              <a:rPr lang="en-GB" sz="1100" dirty="0" err="1" smtClean="0"/>
              <a:t>Shwartz</a:t>
            </a:r>
            <a:r>
              <a:rPr lang="en-GB" sz="1100" dirty="0" smtClean="0"/>
              <a:t>, M., Sun, F., </a:t>
            </a:r>
            <a:r>
              <a:rPr lang="en-GB" sz="1100" dirty="0"/>
              <a:t>2016</a:t>
            </a:r>
            <a:r>
              <a:rPr lang="en-GB" sz="1100" dirty="0" smtClean="0"/>
              <a:t>:</a:t>
            </a:r>
            <a:r>
              <a:rPr lang="en-US" sz="1100" dirty="0"/>
              <a:t> Incorporating snow albedo feedback into downscaled temperature and snow cover projections for California's Sierra Nevada</a:t>
            </a:r>
            <a:r>
              <a:rPr lang="en-GB" sz="1100" dirty="0" smtClean="0"/>
              <a:t>, </a:t>
            </a:r>
            <a:r>
              <a:rPr lang="en-GB" sz="1100" i="1" dirty="0" smtClean="0"/>
              <a:t>J. </a:t>
            </a:r>
            <a:r>
              <a:rPr lang="en-GB" sz="1100" i="1" dirty="0" err="1" smtClean="0"/>
              <a:t>Clim</a:t>
            </a:r>
            <a:r>
              <a:rPr lang="en-GB" sz="1100" i="1" dirty="0" smtClean="0"/>
              <a:t>.</a:t>
            </a:r>
            <a:r>
              <a:rPr lang="en-GB" sz="1100" dirty="0" smtClean="0"/>
              <a:t>, in press.</a:t>
            </a:r>
            <a:endParaRPr lang="en-GB" sz="1100" dirty="0"/>
          </a:p>
        </p:txBody>
      </p:sp>
      <p:sp>
        <p:nvSpPr>
          <p:cNvPr id="11" name="Rectangle 10"/>
          <p:cNvSpPr/>
          <p:nvPr/>
        </p:nvSpPr>
        <p:spPr>
          <a:xfrm>
            <a:off x="3571102" y="4023957"/>
            <a:ext cx="5418438" cy="830997"/>
          </a:xfrm>
          <a:prstGeom prst="rect">
            <a:avLst/>
          </a:prstGeom>
        </p:spPr>
        <p:txBody>
          <a:bodyPr wrap="square">
            <a:spAutoFit/>
          </a:bodyPr>
          <a:lstStyle/>
          <a:p>
            <a:r>
              <a:rPr lang="en-US" sz="1200" b="1" i="1" dirty="0" smtClean="0"/>
              <a:t>Figure.</a:t>
            </a:r>
            <a:r>
              <a:rPr lang="en-US" sz="1200" i="1" dirty="0" smtClean="0"/>
              <a:t> CMIP5 </a:t>
            </a:r>
            <a:r>
              <a:rPr lang="en-US" sz="1200" i="1" dirty="0" smtClean="0"/>
              <a:t>Ensemble-mean warming (2081-2100 minus 1981-2000; units: </a:t>
            </a:r>
            <a:r>
              <a:rPr lang="en-US" sz="1200" dirty="0" smtClean="0"/>
              <a:t>°C</a:t>
            </a:r>
            <a:r>
              <a:rPr lang="en-US" sz="1200" i="1" dirty="0" smtClean="0"/>
              <a:t>) projected by global climate models (top row) and new StatWRF statistical model (middle row).  Additional StatWRF warming attributable snow albedo feedback (bottom row).</a:t>
            </a:r>
            <a:endParaRPr lang="en-US" sz="1200" i="1" dirty="0"/>
          </a:p>
        </p:txBody>
      </p:sp>
    </p:spTree>
    <p:extLst>
      <p:ext uri="{BB962C8B-B14F-4D97-AF65-F5344CB8AC3E}">
        <p14:creationId xmlns:p14="http://schemas.microsoft.com/office/powerpoint/2010/main" val="1548070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145</Words>
  <Application>Microsoft Macintosh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Office Theme</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cp:revision>
  <cp:lastPrinted>2016-11-09T21:57:45Z</cp:lastPrinted>
  <dcterms:created xsi:type="dcterms:W3CDTF">2016-11-09T20:09:02Z</dcterms:created>
  <dcterms:modified xsi:type="dcterms:W3CDTF">2016-11-09T22:01:22Z</dcterms:modified>
</cp:coreProperties>
</file>