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2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15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Zhao, Xin" initials="ZX" lastIdx="14" clrIdx="1">
    <p:extLst>
      <p:ext uri="{19B8F6BF-5375-455C-9EA6-DF929625EA0E}">
        <p15:presenceInfo xmlns:p15="http://schemas.microsoft.com/office/powerpoint/2012/main" userId="S::xin.zhao@pnnl.gov::384317b9-971a-4c78-9ca2-d446b555894d" providerId="AD"/>
      </p:ext>
    </p:extLst>
  </p:cmAuthor>
  <p:cmAuthor id="3" name="Campbell, Holly M" initials="CHM" lastIdx="2" clrIdx="2">
    <p:extLst>
      <p:ext uri="{19B8F6BF-5375-455C-9EA6-DF929625EA0E}">
        <p15:presenceInfo xmlns:p15="http://schemas.microsoft.com/office/powerpoint/2012/main" userId="S::holly.campbell@pnnl.gov::c4d0878e-c000-43c1-808f-30e12e26e7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1B9A94-63A9-4080-910A-CFF66EABD774}" v="3" dt="2021-11-12T16:19:30.7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5726" autoAdjust="0"/>
  </p:normalViewPr>
  <p:slideViewPr>
    <p:cSldViewPr>
      <p:cViewPr varScale="1">
        <p:scale>
          <a:sx n="128" d="100"/>
          <a:sy n="128" d="100"/>
        </p:scale>
        <p:origin x="18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bell, Holly M" userId="c4d0878e-c000-43c1-808f-30e12e26e7a4" providerId="ADAL" clId="{C11B9A94-63A9-4080-910A-CFF66EABD774}"/>
    <pc:docChg chg="custSel modSld">
      <pc:chgData name="Campbell, Holly M" userId="c4d0878e-c000-43c1-808f-30e12e26e7a4" providerId="ADAL" clId="{C11B9A94-63A9-4080-910A-CFF66EABD774}" dt="2021-11-12T16:20:44.461" v="81" actId="6549"/>
      <pc:docMkLst>
        <pc:docMk/>
      </pc:docMkLst>
      <pc:sldChg chg="modSp mod addCm delCm modCm">
        <pc:chgData name="Campbell, Holly M" userId="c4d0878e-c000-43c1-808f-30e12e26e7a4" providerId="ADAL" clId="{C11B9A94-63A9-4080-910A-CFF66EABD774}" dt="2021-11-12T16:20:44.461" v="81" actId="6549"/>
        <pc:sldMkLst>
          <pc:docMk/>
          <pc:sldMk cId="1787464287" sldId="262"/>
        </pc:sldMkLst>
        <pc:spChg chg="mod">
          <ac:chgData name="Campbell, Holly M" userId="c4d0878e-c000-43c1-808f-30e12e26e7a4" providerId="ADAL" clId="{C11B9A94-63A9-4080-910A-CFF66EABD774}" dt="2021-11-12T16:20:44.461" v="81" actId="6549"/>
          <ac:spMkLst>
            <pc:docMk/>
            <pc:sldMk cId="1787464287" sldId="262"/>
            <ac:spMk id="3077" creationId="{00000000-0000-0000-0000-000000000000}"/>
          </ac:spMkLst>
        </pc:spChg>
        <pc:spChg chg="mod">
          <ac:chgData name="Campbell, Holly M" userId="c4d0878e-c000-43c1-808f-30e12e26e7a4" providerId="ADAL" clId="{C11B9A94-63A9-4080-910A-CFF66EABD774}" dt="2021-11-12T16:19:22.419" v="6" actId="20577"/>
          <ac:spMkLst>
            <pc:docMk/>
            <pc:sldMk cId="1787464287" sldId="262"/>
            <ac:spMk id="3078" creationId="{00000000-0000-0000-0000-000000000000}"/>
          </ac:spMkLst>
        </pc:spChg>
      </pc:sldChg>
    </pc:docChg>
  </pc:docChgLst>
  <pc:docChgLst>
    <pc:chgData name="Mundy, Beth E" userId="09c03546-1d2d-4d82-89e1-bb5e2a2e687b" providerId="ADAL" clId="{3960A174-60AC-429C-958C-58C1D851401A}"/>
    <pc:docChg chg="custSel">
      <pc:chgData name="Mundy, Beth E" userId="09c03546-1d2d-4d82-89e1-bb5e2a2e687b" providerId="ADAL" clId="{3960A174-60AC-429C-958C-58C1D851401A}" dt="2021-11-12T20:07:46.664" v="0" actId="1592"/>
      <pc:docMkLst>
        <pc:docMk/>
      </pc:docMkLst>
      <pc:sldChg chg="delCm">
        <pc:chgData name="Mundy, Beth E" userId="09c03546-1d2d-4d82-89e1-bb5e2a2e687b" providerId="ADAL" clId="{3960A174-60AC-429C-958C-58C1D851401A}" dt="2021-11-12T20:07:46.664" v="0" actId="1592"/>
        <pc:sldMkLst>
          <pc:docMk/>
          <pc:sldMk cId="1787464287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11/12/2021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3791867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11/12/2021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11/12/2021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11/12/2021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11/12/2021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11/12/2021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11/12/2021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38975" y="914400"/>
            <a:ext cx="4240123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Investigate the relationship between climate variability and agricultural market responses, then assess the interannual variability of climate impacts on global agriculture.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Incorporate adaptive expectation into the Global Change Analysis Model and modify the model to use annual time steps.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Translate climate variables into biophysical yield shocks and then assess the economic responses using climate, crop, and economic models.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Investigate the interannual variability of market responses under four alternative climate scenarios.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The results showed a strong transmission of interannual variations in climate-induced biophysical yield shocks to agriculture markets. The variations are further magnified by producers’ imperfect expectations of market and weather conditions.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Provided fundamentally new insights for measuring climate impacts and laid the foundation for further investigations of the full range of climate impacts on biophysical and human systems.</a:t>
            </a:r>
            <a:endParaRPr lang="en-US" sz="1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" y="0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Higher Sensitivity of Global Agricultural Markets to Interannual Climate Variability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12055" y="6004360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Zhao X, KV Calvin, MA Wise, PL Patel, AC Snyder, ST Waldhoff, MI Hejazi, and JA Edmonds. 2021. </a:t>
            </a:r>
            <a:r>
              <a:rPr lang="en-US" altLang="en-US" sz="1000">
                <a:solidFill>
                  <a:srgbClr val="000000"/>
                </a:solidFill>
                <a:latin typeface="+mn-lt"/>
              </a:rPr>
              <a:t>“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Global agricultural responses to interannual climate and biophysical variability.”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Environmental Research Letters</a:t>
            </a:r>
            <a:r>
              <a:rPr lang="en-US" altLang="en-US" sz="1000">
                <a:solidFill>
                  <a:srgbClr val="000000"/>
                </a:solidFill>
                <a:latin typeface="+mn-lt"/>
              </a:rPr>
              <a:t>, </a:t>
            </a:r>
            <a:r>
              <a:rPr lang="en-US" altLang="en-US" sz="1000" b="1">
                <a:solidFill>
                  <a:srgbClr val="000000"/>
                </a:solidFill>
                <a:latin typeface="+mn-lt"/>
              </a:rPr>
              <a:t>16:</a:t>
            </a:r>
            <a:r>
              <a:rPr lang="en-US" altLang="en-US" sz="1000">
                <a:solidFill>
                  <a:srgbClr val="000000"/>
                </a:solidFill>
                <a:latin typeface="+mn-lt"/>
              </a:rPr>
              <a:t> 104037. 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[DOI: 10.1088/1748-9326/ac2965]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02062" y="4199313"/>
            <a:ext cx="443300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interannual climate impacts on global agricultural consumption and prices by mid-century across four climate and biophysical scenarios (RCP 8.5). Scenarios with lower mean impacts show higher interannual variability, e.g., GL &amp; GE. The standard “perfect foresight” assumption underestimates the interannual variability of consumption and prices by 41% and 55%, respectively, on average. 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3593E01-BF9F-4508-96EB-EFE383B1D3AB}"/>
              </a:ext>
            </a:extLst>
          </p:cNvPr>
          <p:cNvGrpSpPr/>
          <p:nvPr/>
        </p:nvGrpSpPr>
        <p:grpSpPr>
          <a:xfrm>
            <a:off x="4533312" y="1266655"/>
            <a:ext cx="4284934" cy="2679119"/>
            <a:chOff x="4705484" y="1269932"/>
            <a:chExt cx="4284934" cy="2679119"/>
          </a:xfrm>
        </p:grpSpPr>
        <p:pic>
          <p:nvPicPr>
            <p:cNvPr id="8" name="Picture 7" descr="Chart, histogram&#10;&#10;Description automatically generated">
              <a:extLst>
                <a:ext uri="{FF2B5EF4-FFF2-40B4-BE49-F238E27FC236}">
                  <a16:creationId xmlns:a16="http://schemas.microsoft.com/office/drawing/2014/main" id="{A9A25598-4385-4424-AE0B-B79980B8FE8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953"/>
            <a:stretch/>
          </p:blipFill>
          <p:spPr>
            <a:xfrm>
              <a:off x="7070178" y="1478280"/>
              <a:ext cx="1920240" cy="2407920"/>
            </a:xfrm>
            <a:prstGeom prst="rect">
              <a:avLst/>
            </a:prstGeom>
          </p:spPr>
        </p:pic>
        <p:pic>
          <p:nvPicPr>
            <p:cNvPr id="10" name="Picture 9" descr="Chart, histogram&#10;&#10;Description automatically generated">
              <a:extLst>
                <a:ext uri="{FF2B5EF4-FFF2-40B4-BE49-F238E27FC236}">
                  <a16:creationId xmlns:a16="http://schemas.microsoft.com/office/drawing/2014/main" id="{531726E3-2334-45DE-8C55-D07426CD8B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953"/>
            <a:stretch/>
          </p:blipFill>
          <p:spPr>
            <a:xfrm>
              <a:off x="5059576" y="1478280"/>
              <a:ext cx="1920240" cy="240792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3A2D6F6-7EBF-4658-BB62-CC6BAA1C96EB}"/>
                </a:ext>
              </a:extLst>
            </p:cNvPr>
            <p:cNvSpPr txBox="1"/>
            <p:nvPr/>
          </p:nvSpPr>
          <p:spPr>
            <a:xfrm>
              <a:off x="5059576" y="1269932"/>
              <a:ext cx="1828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latin typeface="Arial" panose="020B0604020202020204" pitchFamily="34" charset="0"/>
                </a:rPr>
                <a:t>a Consumption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1FF5268-0556-42F4-80F1-058C0E664291}"/>
                </a:ext>
              </a:extLst>
            </p:cNvPr>
            <p:cNvSpPr txBox="1"/>
            <p:nvPr/>
          </p:nvSpPr>
          <p:spPr>
            <a:xfrm>
              <a:off x="7070178" y="1269932"/>
              <a:ext cx="1828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latin typeface="Arial" panose="020B0604020202020204" pitchFamily="34" charset="0"/>
                </a:rPr>
                <a:t>b Price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9131548-1DDB-42AF-AA18-8B88EA48DA09}"/>
                </a:ext>
              </a:extLst>
            </p:cNvPr>
            <p:cNvSpPr txBox="1"/>
            <p:nvPr/>
          </p:nvSpPr>
          <p:spPr>
            <a:xfrm rot="16200000">
              <a:off x="4204148" y="2177736"/>
              <a:ext cx="13720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latin typeface="Arial" panose="020B0604020202020204" pitchFamily="34" charset="0"/>
                </a:rPr>
                <a:t>Climate impact</a:t>
              </a:r>
            </a:p>
            <a:p>
              <a:pPr algn="ctr"/>
              <a:r>
                <a:rPr lang="en-US" sz="900" dirty="0">
                  <a:latin typeface="Arial" panose="020B0604020202020204" pitchFamily="34" charset="0"/>
                </a:rPr>
                <a:t>(2010 = 1)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72327ED-58D3-448C-BFF5-F9A6BECC7A31}"/>
                </a:ext>
              </a:extLst>
            </p:cNvPr>
            <p:cNvSpPr txBox="1"/>
            <p:nvPr/>
          </p:nvSpPr>
          <p:spPr>
            <a:xfrm rot="16200000">
              <a:off x="4460530" y="3334766"/>
              <a:ext cx="859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latin typeface="Arial" panose="020B0604020202020204" pitchFamily="34" charset="0"/>
                </a:rPr>
                <a:t>Interannual </a:t>
              </a:r>
            </a:p>
            <a:p>
              <a:pPr algn="ctr"/>
              <a:r>
                <a:rPr lang="en-US" sz="900" dirty="0">
                  <a:latin typeface="Arial" panose="020B0604020202020204" pitchFamily="34" charset="0"/>
                </a:rPr>
                <a:t>impact (%)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7464287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9e4d5393-76ff-473a-9772-6626c388b195"/>
    <ds:schemaRef ds:uri="http://schemas.microsoft.com/office/2006/documentManagement/types"/>
    <ds:schemaRef ds:uri="http://purl.org/dc/dcmitype/"/>
    <ds:schemaRef ds:uri="http://schemas.microsoft.com/office/infopath/2007/PartnerControls"/>
    <ds:schemaRef ds:uri="964f4f91-4ecc-4750-a526-be4b92b86ce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7574</TotalTime>
  <Words>305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27</cp:revision>
  <cp:lastPrinted>2011-05-11T17:30:12Z</cp:lastPrinted>
  <dcterms:created xsi:type="dcterms:W3CDTF">2017-11-02T21:19:41Z</dcterms:created>
  <dcterms:modified xsi:type="dcterms:W3CDTF">2021-11-12T20:07:48Z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