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8" r:id="rId5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undy, Beth E" initials="MBE" lastIdx="2" clrIdx="0">
    <p:extLst>
      <p:ext uri="{19B8F6BF-5375-455C-9EA6-DF929625EA0E}">
        <p15:presenceInfo xmlns:p15="http://schemas.microsoft.com/office/powerpoint/2012/main" userId="S::beth.mundy@pnnl.gov::09c03546-1d2d-4d82-89e1-bb5e2a2e687b" providerId="AD"/>
      </p:ext>
    </p:extLst>
  </p:cmAuthor>
  <p:cmAuthor id="2" name="Rasch, Philip J" initials="RPJ" lastIdx="1" clrIdx="1">
    <p:extLst>
      <p:ext uri="{19B8F6BF-5375-455C-9EA6-DF929625EA0E}">
        <p15:presenceInfo xmlns:p15="http://schemas.microsoft.com/office/powerpoint/2012/main" userId="S::philip.rasch@pnnl.gov::47420fee-1650-42bc-915c-512de44eacde" providerId="AD"/>
      </p:ext>
    </p:extLst>
  </p:cmAuthor>
  <p:cmAuthor id="3" name="Wisse, Jessica M" initials="WJM" lastIdx="1" clrIdx="2">
    <p:extLst>
      <p:ext uri="{19B8F6BF-5375-455C-9EA6-DF929625EA0E}">
        <p15:presenceInfo xmlns:p15="http://schemas.microsoft.com/office/powerpoint/2012/main" userId="S::jessica.wisse@pnnl.gov::d37bffa0-4af3-44a8-9a61-9a46fb8d8a6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B322CE-DFC6-4333-B314-9A3DB69C8123}" v="1" dt="2020-10-19T14:41:23.048"/>
    <p1510:client id="{B4BF28DD-9C0D-7AF8-CC9B-E545F7BF4BED}" v="113" dt="2020-10-28T16:47:41.1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4" autoAdjust="0"/>
    <p:restoredTop sz="94694" autoAdjust="0"/>
  </p:normalViewPr>
  <p:slideViewPr>
    <p:cSldViewPr>
      <p:cViewPr varScale="1">
        <p:scale>
          <a:sx n="58" d="100"/>
          <a:sy n="58" d="100"/>
        </p:scale>
        <p:origin x="1428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E4913F5-1EAE-474B-AF5A-E8BC3172F19B}" type="datetimeFigureOut">
              <a:rPr lang="en-US"/>
              <a:pPr>
                <a:defRPr/>
              </a:pPr>
              <a:t>10/28/2020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B298FFB-70F1-4A24-9782-D3D4B90F4D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76242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4063" indent="-2889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60463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25600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90738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479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051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623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195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F705FAF-829E-4395-B8B6-B498D53B3B43}" type="slidenum">
              <a:rPr lang="en-US" altLang="en-US">
                <a:solidFill>
                  <a:srgbClr val="000000"/>
                </a:solidFill>
              </a:rPr>
              <a:pPr eaLnBrk="1" hangingPunct="1"/>
              <a:t>1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729682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35F78-85A2-4A8E-B588-72BEBA900BB0}" type="datetimeFigureOut">
              <a:rPr lang="en-US"/>
              <a:pPr>
                <a:defRPr/>
              </a:pPr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E678E4-5B40-41E7-B295-6E15A5E915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7593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7F625-517B-440F-9267-2A80D666B736}" type="datetimeFigureOut">
              <a:rPr lang="en-US"/>
              <a:pPr>
                <a:defRPr/>
              </a:pPr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A89244-42D4-4344-8CB0-317EFA9D52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883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12E40-FFBC-4D16-9B96-AE4DC79ACE89}" type="datetimeFigureOut">
              <a:rPr lang="en-US"/>
              <a:pPr>
                <a:defRPr/>
              </a:pPr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DC9DD-7613-4A46-8A55-B05D74670C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1806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1087738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42F4A-CFDF-49B1-A5BB-80EE2A5CB064}" type="datetimeFigureOut">
              <a:rPr lang="en-US"/>
              <a:pPr>
                <a:defRPr/>
              </a:pPr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C322A1-86CB-4EDD-BD25-C77A09E989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7495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97724-70E9-494E-82EA-47E688CC4935}" type="datetimeFigureOut">
              <a:rPr lang="en-US"/>
              <a:pPr>
                <a:defRPr/>
              </a:pPr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C3BD9F-1ED7-43F1-AEB5-0E60C8DFBF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6109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39D08-0738-4E34-AC41-6639B35ACD6D}" type="datetimeFigureOut">
              <a:rPr lang="en-US"/>
              <a:pPr>
                <a:defRPr/>
              </a:pPr>
              <a:t>10/28/2020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2041E4-4A3F-4086-9C88-809FE63A66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5087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95167-4DB7-4E11-886A-CB7F3966F72D}" type="datetimeFigureOut">
              <a:rPr lang="en-US"/>
              <a:pPr>
                <a:defRPr/>
              </a:pPr>
              <a:t>10/28/2020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9FE3B-D710-4794-B641-5B860069AD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6411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64730-86BB-4110-9C41-08FDBFA392CA}" type="datetimeFigureOut">
              <a:rPr lang="en-US"/>
              <a:pPr>
                <a:defRPr/>
              </a:pPr>
              <a:t>10/28/2020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D306B0-1A4A-4863-93A3-4B49804814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9026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AAD07-01BF-446E-8744-C7BB7767638F}" type="datetimeFigureOut">
              <a:rPr lang="en-US"/>
              <a:pPr>
                <a:defRPr/>
              </a:pPr>
              <a:t>10/28/2020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67ABCF-3691-42EF-8D96-8AEB84F186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8207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E092C-7F6F-4DA2-94A1-AFFE6A3B6BFC}" type="datetimeFigureOut">
              <a:rPr lang="en-US"/>
              <a:pPr>
                <a:defRPr/>
              </a:pPr>
              <a:t>10/28/2020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D7103-DDC9-4808-B39B-D6FA4C8675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822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619B4-0779-4B38-8346-A994C45F2BF8}" type="datetimeFigureOut">
              <a:rPr lang="en-US"/>
              <a:pPr>
                <a:defRPr/>
              </a:pPr>
              <a:t>10/28/2020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FC4C9C-1FCF-4447-B5EF-8B19357343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8780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570776-5D34-4B94-8688-589C882A4837}" type="datetimeFigureOut">
              <a:rPr lang="en-US"/>
              <a:pPr>
                <a:defRPr/>
              </a:pPr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50C62178-E8A7-4C00-A203-4DE18BC737C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doi.org/10.1029/2019MS00201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0B4C82-D0A3-C745-9CC1-95CC6C136C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259" y="854779"/>
            <a:ext cx="4751827" cy="3854450"/>
          </a:xfrm>
          <a:prstGeom prst="rect">
            <a:avLst/>
          </a:prstGeom>
        </p:spPr>
      </p:pic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152400" y="3352800"/>
            <a:ext cx="3429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1775" indent="-231775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15000"/>
              </a:spcBef>
              <a:buFontTx/>
              <a:buNone/>
            </a:pPr>
            <a:endParaRPr lang="en-US" altLang="en-US" sz="1600" dirty="0">
              <a:solidFill>
                <a:srgbClr val="000000"/>
              </a:solidFill>
            </a:endParaRP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60396" y="1043226"/>
            <a:ext cx="4126402" cy="5586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/>
          <a:p>
            <a:pPr marL="231775" indent="-231775" algn="ctr">
              <a:spcBef>
                <a:spcPct val="15000"/>
              </a:spcBef>
              <a:defRPr/>
            </a:pPr>
            <a:r>
              <a:rPr lang="en-US" sz="1400" b="1" dirty="0"/>
              <a:t>Objective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400" dirty="0"/>
              <a:t>Develop a new method capable of isolating the individual roles of the atmosphere and the ocean in coupled climate model simulations.</a:t>
            </a:r>
          </a:p>
          <a:p>
            <a:pPr>
              <a:spcBef>
                <a:spcPct val="15000"/>
              </a:spcBef>
              <a:defRPr/>
            </a:pPr>
            <a:endParaRPr lang="en-US" sz="1400" b="1" dirty="0"/>
          </a:p>
          <a:p>
            <a:pPr marL="231775" indent="-231775" algn="ctr">
              <a:spcBef>
                <a:spcPct val="15000"/>
              </a:spcBef>
              <a:defRPr/>
            </a:pPr>
            <a:r>
              <a:rPr lang="en-US" sz="1400" b="1" dirty="0"/>
              <a:t>Approach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400" dirty="0"/>
              <a:t>Identify the mechanisms of the two-way interaction between atmosphere and ocean by adding special tracers to the ocean model that provide information on the source of ocean temperature changes.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400" dirty="0"/>
              <a:t>Use “Partial Coupling” to suppress the interactions associated with ocean circulation changes via the tracers. 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400" dirty="0"/>
              <a:t>Confirm the accuracy of the proposed decomposition by comparing responses produced using multiple approaches</a:t>
            </a:r>
          </a:p>
          <a:p>
            <a:pPr>
              <a:spcBef>
                <a:spcPct val="15000"/>
              </a:spcBef>
              <a:defRPr/>
            </a:pPr>
            <a:endParaRPr lang="en-US" sz="1400" dirty="0"/>
          </a:p>
          <a:p>
            <a:pPr algn="ctr" eaLnBrk="1" hangingPunct="1">
              <a:spcBef>
                <a:spcPct val="15000"/>
              </a:spcBef>
              <a:buFontTx/>
              <a:buNone/>
            </a:pPr>
            <a:r>
              <a:rPr lang="en-US" altLang="en-US" sz="1400" b="1" dirty="0"/>
              <a:t>Impact</a:t>
            </a:r>
          </a:p>
          <a:p>
            <a:pPr marL="283210" indent="-283210" eaLnBrk="1" hangingPunct="1">
              <a:spcBef>
                <a:spcPct val="15000"/>
              </a:spcBef>
              <a:buFont typeface="Arial" panose="020B0604020202020204" pitchFamily="34" charset="0"/>
              <a:buChar char="●"/>
            </a:pPr>
            <a:r>
              <a:rPr lang="en-US" altLang="en-US" sz="1400" dirty="0"/>
              <a:t>Provided more accurate isolation of atmospheric and oceanic impacts along with their associated timescales in coupled interactions.</a:t>
            </a:r>
          </a:p>
          <a:p>
            <a:pPr marL="283210" indent="-283210" eaLnBrk="1" hangingPunct="1">
              <a:spcBef>
                <a:spcPct val="15000"/>
              </a:spcBef>
              <a:buFont typeface="Arial" panose="020B0604020202020204" pitchFamily="34" charset="0"/>
              <a:buChar char="●"/>
            </a:pPr>
            <a:r>
              <a:rPr lang="en-US" altLang="en-US" sz="1400" dirty="0">
                <a:latin typeface="Calibri"/>
                <a:cs typeface="Arial"/>
              </a:rPr>
              <a:t>Improved scientific understanding and overall attribution of the roles that the atmosphere and ocean play in coupled climate interactions.</a:t>
            </a: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0" y="112713"/>
            <a:ext cx="91439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A New </a:t>
            </a:r>
            <a:r>
              <a:rPr lang="en-US" altLang="en-US" sz="2400" b="1">
                <a:solidFill>
                  <a:srgbClr val="000000"/>
                </a:solidFill>
                <a:latin typeface="Arial" panose="020B0604020202020204" pitchFamily="34" charset="0"/>
              </a:rPr>
              <a:t>Method Disentangles </a:t>
            </a: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How the Atmosphere and Ocean Interact to Influence Climate</a:t>
            </a:r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4505621" y="6106646"/>
            <a:ext cx="4433004" cy="70788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sz="1000" dirty="0"/>
              <a:t>Garuba, O. A., &amp; Rasch, P. J. (2020). A partial coupling method to isolate the roles of the atmosphere and ocean in coupled climate simulations. </a:t>
            </a:r>
            <a:r>
              <a:rPr lang="en-US" sz="1000" i="1" dirty="0"/>
              <a:t>Journal of Advances in Modeling Earth Systems</a:t>
            </a:r>
            <a:r>
              <a:rPr lang="en-US" sz="1000" dirty="0"/>
              <a:t>, 12, e2019MS002016. </a:t>
            </a:r>
            <a:r>
              <a:rPr lang="en-US" sz="1000" dirty="0">
                <a:hlinkClick r:id="rId4"/>
              </a:rPr>
              <a:t>https://doi.org/10.1029/2019MS002016</a:t>
            </a:r>
            <a:r>
              <a:rPr lang="en-US" sz="1000" dirty="0"/>
              <a:t> </a:t>
            </a:r>
          </a:p>
        </p:txBody>
      </p:sp>
      <p:sp>
        <p:nvSpPr>
          <p:cNvPr id="3078" name="TextBox 9"/>
          <p:cNvSpPr txBox="1">
            <a:spLocks noChangeArrowheads="1"/>
          </p:cNvSpPr>
          <p:nvPr/>
        </p:nvSpPr>
        <p:spPr bwMode="auto">
          <a:xfrm>
            <a:off x="4602062" y="4495800"/>
            <a:ext cx="424012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82B702-6AD9-F34C-9F30-9AFB200349FD}"/>
              </a:ext>
            </a:extLst>
          </p:cNvPr>
          <p:cNvSpPr/>
          <p:nvPr/>
        </p:nvSpPr>
        <p:spPr>
          <a:xfrm>
            <a:off x="4350968" y="4701471"/>
            <a:ext cx="4751827" cy="127727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100" dirty="0">
                <a:solidFill>
                  <a:srgbClr val="0000FF"/>
                </a:solidFill>
                <a:latin typeface="Arial"/>
                <a:cs typeface="Arial"/>
              </a:rPr>
              <a:t>Changes in heat exchange between the atmosphere and ocean, as well as components derived from decomposition, induced by quadrupling CO</a:t>
            </a:r>
            <a:r>
              <a:rPr lang="en-US" sz="1100" baseline="-25000" dirty="0">
                <a:solidFill>
                  <a:srgbClr val="0000FF"/>
                </a:solidFill>
                <a:latin typeface="Arial"/>
                <a:cs typeface="Arial"/>
              </a:rPr>
              <a:t>2</a:t>
            </a:r>
            <a:r>
              <a:rPr lang="en-US" sz="1100" dirty="0">
                <a:solidFill>
                  <a:srgbClr val="0000FF"/>
                </a:solidFill>
                <a:latin typeface="Arial"/>
                <a:cs typeface="Arial"/>
              </a:rPr>
              <a:t>. Reds (blues) show areas with more (less) heat into the ocean. Panel a shows total change from all oceanic and atmospheric processes; b shows changes solely from atmospheric processes; while c and d show changes due to oceanic processes derived from panel a and b (c) and derived using a different experiment (d), which are in good agreement.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OE-Sample-Slide-Highlights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ntent xmlns="3773524f-22ff-470f-b310-5294999f8866">Highlight slide</Content>
    <Highlight xmlns="3773524f-22ff-470f-b310-5294999f8866">64</Highlight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B4B9BF55EB03429B54A0C5039CF7AA" ma:contentTypeVersion="12" ma:contentTypeDescription="Create a new document." ma:contentTypeScope="" ma:versionID="c5d78afe7102d0e9bf97a4a42f7e129c">
  <xsd:schema xmlns:xsd="http://www.w3.org/2001/XMLSchema" xmlns:xs="http://www.w3.org/2001/XMLSchema" xmlns:p="http://schemas.microsoft.com/office/2006/metadata/properties" xmlns:ns2="3773524f-22ff-470f-b310-5294999f8866" targetNamespace="http://schemas.microsoft.com/office/2006/metadata/properties" ma:root="true" ma:fieldsID="b815e1b24c3efb926e037a6ddf605f38" ns2:_="">
    <xsd:import namespace="3773524f-22ff-470f-b310-5294999f8866"/>
    <xsd:element name="properties">
      <xsd:complexType>
        <xsd:sequence>
          <xsd:element name="documentManagement">
            <xsd:complexType>
              <xsd:all>
                <xsd:element ref="ns2:Content"/>
                <xsd:element ref="ns2:Highlight"/>
                <xsd:element ref="ns2:MediaServiceMetadata" minOccurs="0"/>
                <xsd:element ref="ns2:MediaServiceFastMetadata" minOccurs="0"/>
                <xsd:element ref="ns2:Highlight_x003a_ID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73524f-22ff-470f-b310-5294999f8866" elementFormDefault="qualified">
    <xsd:import namespace="http://schemas.microsoft.com/office/2006/documentManagement/types"/>
    <xsd:import namespace="http://schemas.microsoft.com/office/infopath/2007/PartnerControls"/>
    <xsd:element name="Content" ma:index="8" ma:displayName="Content" ma:format="Dropdown" ma:internalName="Content">
      <xsd:simpleType>
        <xsd:restriction base="dms:Choice">
          <xsd:enumeration value="Highlight article"/>
          <xsd:enumeration value="Highlight article hero image"/>
          <xsd:enumeration value="Highlight slide"/>
          <xsd:enumeration value="Highlight slide image"/>
          <xsd:enumeration value="Accepted paper"/>
          <xsd:enumeration value="Final paper"/>
          <xsd:enumeration value="Journal cover image"/>
        </xsd:restriction>
      </xsd:simpleType>
    </xsd:element>
    <xsd:element name="Highlight" ma:index="9" ma:displayName="Highlight" ma:list="{5e9925cf-9522-4661-83ea-a99aa2ece969}" ma:internalName="Highlight" ma:readOnly="false" ma:showField="Title">
      <xsd:simpleType>
        <xsd:restriction base="dms:Lookup"/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Highlight_x003a_ID" ma:index="12" nillable="true" ma:displayName="Highlight:ID" ma:list="{5e9925cf-9522-4661-83ea-a99aa2ece969}" ma:internalName="Highlight_x003a_ID" ma:readOnly="true" ma:showField="ID" ma:web="d2f3f7c9-ad8b-4c02-aec5-fa337afdd5c2">
      <xsd:simpleType>
        <xsd:restriction base="dms:Lookup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A57D9F0-2B85-430B-8843-0027C0E6F07C}">
  <ds:schemaRefs>
    <ds:schemaRef ds:uri="http://www.w3.org/XML/1998/namespace"/>
    <ds:schemaRef ds:uri="3773524f-22ff-470f-b310-5294999f8866"/>
    <ds:schemaRef ds:uri="http://purl.org/dc/terms/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2C74935E-4390-47DD-99CE-60A5373B7B5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71ED573-CD6E-4EFA-8CEF-FA25391908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73524f-22ff-470f-b310-5294999f88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DOE-Sample-Slide-Highlights-Template</Template>
  <TotalTime>6513</TotalTime>
  <Words>285</Words>
  <Application>Microsoft Office PowerPoint</Application>
  <PresentationFormat>On-screen Show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DOE-Sample-Slide-Highlights-Template</vt:lpstr>
      <vt:lpstr>PowerPoint Presentation</vt:lpstr>
    </vt:vector>
  </TitlesOfParts>
  <Company>PNNL IM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Davis, Emily L</dc:creator>
  <cp:lastModifiedBy>Mundy, Beth E</cp:lastModifiedBy>
  <cp:revision>59</cp:revision>
  <cp:lastPrinted>2011-05-11T17:30:12Z</cp:lastPrinted>
  <dcterms:created xsi:type="dcterms:W3CDTF">2017-11-02T21:19:41Z</dcterms:created>
  <dcterms:modified xsi:type="dcterms:W3CDTF">2020-10-29T00:02:21Z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75333844-ddec-49b7-ae1e-c27b23a45b5c</vt:lpwstr>
  </property>
  <property fmtid="{D5CDD505-2E9C-101B-9397-08002B2CF9AE}" pid="3" name="ContentTypeId">
    <vt:lpwstr>0x010100A6B4B9BF55EB03429B54A0C5039CF7AA</vt:lpwstr>
  </property>
  <property fmtid="{D5CDD505-2E9C-101B-9397-08002B2CF9AE}" pid="4" name="Order">
    <vt:r8>3400</vt:r8>
  </property>
</Properties>
</file>