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7" clrIdx="0">
    <p:extLst>
      <p:ext uri="{19B8F6BF-5375-455C-9EA6-DF929625EA0E}">
        <p15:presenceInfo xmlns:p15="http://schemas.microsoft.com/office/powerpoint/2012/main" userId="S::beth.mundy@pnnl.gov::09c03546-1d2d-4d82-89e1-bb5e2a2e687b" providerId="AD"/>
      </p:ext>
    </p:extLst>
  </p:cmAuthor>
  <p:cmAuthor id="2" name="Sun, Ning" initials="SN" lastIdx="1" clrIdx="1">
    <p:extLst>
      <p:ext uri="{19B8F6BF-5375-455C-9EA6-DF929625EA0E}">
        <p15:presenceInfo xmlns:p15="http://schemas.microsoft.com/office/powerpoint/2012/main" userId="S::ning.sun@pnnl.gov::e2e8d971-a0a3-494c-b5fa-647e25de5c37" providerId="AD"/>
      </p:ext>
    </p:extLst>
  </p:cmAuthor>
  <p:cmAuthor id="3" name="Campbell, Holly M" initials="CHM" lastIdx="6" clrIdx="2">
    <p:extLst>
      <p:ext uri="{19B8F6BF-5375-455C-9EA6-DF929625EA0E}">
        <p15:presenceInfo xmlns:p15="http://schemas.microsoft.com/office/powerpoint/2012/main" userId="S::holly.campbell@pnnl.gov::c4d0878e-c000-43c1-808f-30e12e26e7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665602-DE1A-4815-8930-5C0307E9391A}" v="8" dt="2021-10-27T22:54:47.7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25" autoAdjust="0"/>
  </p:normalViewPr>
  <p:slideViewPr>
    <p:cSldViewPr>
      <p:cViewPr varScale="1">
        <p:scale>
          <a:sx n="130" d="100"/>
          <a:sy n="130" d="100"/>
        </p:scale>
        <p:origin x="936"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9C665602-DE1A-4815-8930-5C0307E9391A}"/>
    <pc:docChg chg="undo custSel modSld">
      <pc:chgData name="Mundy, Beth E" userId="09c03546-1d2d-4d82-89e1-bb5e2a2e687b" providerId="ADAL" clId="{9C665602-DE1A-4815-8930-5C0307E9391A}" dt="2021-10-27T22:54:47.766" v="56" actId="207"/>
      <pc:docMkLst>
        <pc:docMk/>
      </pc:docMkLst>
      <pc:sldChg chg="modSp mod addCm delCm modCm">
        <pc:chgData name="Mundy, Beth E" userId="09c03546-1d2d-4d82-89e1-bb5e2a2e687b" providerId="ADAL" clId="{9C665602-DE1A-4815-8930-5C0307E9391A}" dt="2021-10-27T22:54:47.766" v="56" actId="207"/>
        <pc:sldMkLst>
          <pc:docMk/>
          <pc:sldMk cId="3167270954" sldId="259"/>
        </pc:sldMkLst>
        <pc:spChg chg="mod">
          <ac:chgData name="Mundy, Beth E" userId="09c03546-1d2d-4d82-89e1-bb5e2a2e687b" providerId="ADAL" clId="{9C665602-DE1A-4815-8930-5C0307E9391A}" dt="2021-10-27T17:30:38.114" v="41" actId="207"/>
          <ac:spMkLst>
            <pc:docMk/>
            <pc:sldMk cId="3167270954" sldId="259"/>
            <ac:spMk id="8" creationId="{D494A6A8-AAF9-47AE-9CB4-C9F125AEC879}"/>
          </ac:spMkLst>
        </pc:spChg>
        <pc:spChg chg="mod">
          <ac:chgData name="Mundy, Beth E" userId="09c03546-1d2d-4d82-89e1-bb5e2a2e687b" providerId="ADAL" clId="{9C665602-DE1A-4815-8930-5C0307E9391A}" dt="2021-10-27T22:54:47.766" v="56" actId="207"/>
          <ac:spMkLst>
            <pc:docMk/>
            <pc:sldMk cId="3167270954" sldId="259"/>
            <ac:spMk id="3075" creationId="{00000000-0000-0000-0000-000000000000}"/>
          </ac:spMkLst>
        </pc:spChg>
        <pc:spChg chg="mod">
          <ac:chgData name="Mundy, Beth E" userId="09c03546-1d2d-4d82-89e1-bb5e2a2e687b" providerId="ADAL" clId="{9C665602-DE1A-4815-8930-5C0307E9391A}" dt="2021-10-27T17:30:06.963" v="35" actId="207"/>
          <ac:spMkLst>
            <pc:docMk/>
            <pc:sldMk cId="3167270954" sldId="259"/>
            <ac:spMk id="3076" creationId="{00000000-0000-0000-0000-000000000000}"/>
          </ac:spMkLst>
        </pc:spChg>
        <pc:spChg chg="mod">
          <ac:chgData name="Mundy, Beth E" userId="09c03546-1d2d-4d82-89e1-bb5e2a2e687b" providerId="ADAL" clId="{9C665602-DE1A-4815-8930-5C0307E9391A}" dt="2021-10-27T17:23:52.680" v="33" actId="20577"/>
          <ac:spMkLst>
            <pc:docMk/>
            <pc:sldMk cId="3167270954" sldId="259"/>
            <ac:spMk id="30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10/27/2021</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194058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10/27/2021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10/27/2021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10/27/2021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10/27/2021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10/27/2021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10/27/2021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10/27/2021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10/27/2021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10/27/2021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10/27/2021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10/27/2021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10/27/2021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9" y="1128376"/>
            <a:ext cx="4310668"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Provide a climatological analysis of observed hydrological extremes over the Mid-Atlantic region induced by tropical cyclones (TCs) from 1950‒2019.</a:t>
            </a:r>
            <a:endParaRPr lang="en-US" sz="1400" b="1" dirty="0"/>
          </a:p>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Analyze the characteristics of TC-related precipitation at the subbasin level by linking long-term observations of hurricane tracks and gridded precipitation.</a:t>
            </a:r>
          </a:p>
          <a:p>
            <a:pPr marL="285750" indent="-285750">
              <a:spcBef>
                <a:spcPct val="15000"/>
              </a:spcBef>
              <a:buFont typeface="Arial" pitchFamily="34" charset="0"/>
              <a:buChar char="●"/>
              <a:defRPr/>
            </a:pPr>
            <a:r>
              <a:rPr lang="en-US" sz="1400" dirty="0"/>
              <a:t>Identify the influence of TCs on the magnitude of extreme floods and the severity of droughts by linking long-term observations of hurricane tracks and streamflow records (from 50 U.S. Geological Survey ga</a:t>
            </a:r>
            <a:r>
              <a:rPr lang="en-US" sz="1400" b="1" dirty="0"/>
              <a:t>u</a:t>
            </a:r>
            <a:r>
              <a:rPr lang="en-US" sz="1400" dirty="0"/>
              <a:t>ges).</a:t>
            </a:r>
          </a:p>
          <a:p>
            <a:pPr algn="ctr" eaLnBrk="1" hangingPunct="1">
              <a:spcBef>
                <a:spcPct val="15000"/>
              </a:spcBef>
              <a:buFontTx/>
              <a:buNone/>
            </a:pPr>
            <a:r>
              <a:rPr lang="en-US" altLang="en-US" sz="1400" b="1" dirty="0"/>
              <a:t>Impact</a:t>
            </a:r>
          </a:p>
          <a:p>
            <a:pPr marL="283464" indent="-283464" eaLnBrk="1" hangingPunct="1">
              <a:spcBef>
                <a:spcPct val="15000"/>
              </a:spcBef>
              <a:buFont typeface="Arial" panose="020B0604020202020204" pitchFamily="34" charset="0"/>
              <a:buChar char="●"/>
            </a:pPr>
            <a:r>
              <a:rPr lang="en-US" altLang="en-US" sz="1400" dirty="0"/>
              <a:t>Observed a strong spatial variability in TC's impact on flood/drought within the region, highlighting the importance of </a:t>
            </a:r>
            <a:r>
              <a:rPr lang="en-US" sz="1400" dirty="0"/>
              <a:t>prioritizing locations for coastal hazard risk management and adaptation.</a:t>
            </a:r>
          </a:p>
          <a:p>
            <a:pPr marL="283464" indent="-283464" eaLnBrk="1" hangingPunct="1">
              <a:spcBef>
                <a:spcPct val="15000"/>
              </a:spcBef>
              <a:buFont typeface="Arial" panose="020B0604020202020204" pitchFamily="34" charset="0"/>
              <a:buChar char="●"/>
            </a:pPr>
            <a:r>
              <a:rPr lang="en-US" sz="1400" dirty="0"/>
              <a:t>Highlighted the need for high-resolution models to characterize precipitation processes and system responses at decision-relevant scales. </a:t>
            </a:r>
          </a:p>
          <a:p>
            <a:pPr marL="283464" indent="-283464" eaLnBrk="1" hangingPunct="1">
              <a:spcBef>
                <a:spcPct val="15000"/>
              </a:spcBef>
              <a:buFont typeface="Arial" panose="020B0604020202020204" pitchFamily="34" charset="0"/>
              <a:buChar char="●"/>
            </a:pPr>
            <a:r>
              <a:rPr lang="en-US" sz="1400" dirty="0"/>
              <a:t>Discovered that TCs generally amplified the flood frequency and alleviated the severity of hydrological droughts over the Mid-Atlantic region.</a:t>
            </a:r>
          </a:p>
        </p:txBody>
      </p:sp>
      <p:sp>
        <p:nvSpPr>
          <p:cNvPr id="3076" name="Rectangle 5"/>
          <p:cNvSpPr>
            <a:spLocks noChangeArrowheads="1"/>
          </p:cNvSpPr>
          <p:nvPr/>
        </p:nvSpPr>
        <p:spPr bwMode="auto">
          <a:xfrm>
            <a:off x="152399" y="11271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Tropical Cyclones </a:t>
            </a:r>
            <a:r>
              <a:rPr lang="en-US" altLang="en-US" sz="3000" b="1" dirty="0">
                <a:latin typeface="Arial" panose="020B0604020202020204" pitchFamily="34" charset="0"/>
              </a:rPr>
              <a:t>Affect </a:t>
            </a:r>
            <a:r>
              <a:rPr lang="en-US" altLang="en-US" sz="3000" b="1" dirty="0">
                <a:solidFill>
                  <a:srgbClr val="000000"/>
                </a:solidFill>
                <a:latin typeface="Arial" panose="020B0604020202020204" pitchFamily="34" charset="0"/>
              </a:rPr>
              <a:t>Mid-Atlantic Flood and Drought Variability</a:t>
            </a:r>
          </a:p>
        </p:txBody>
      </p:sp>
      <p:sp>
        <p:nvSpPr>
          <p:cNvPr id="3077" name="Text Box 6"/>
          <p:cNvSpPr txBox="1">
            <a:spLocks noChangeArrowheads="1"/>
          </p:cNvSpPr>
          <p:nvPr/>
        </p:nvSpPr>
        <p:spPr bwMode="auto">
          <a:xfrm>
            <a:off x="4633134" y="5969793"/>
            <a:ext cx="4433004"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Sun N, M Wigmosta, D Judi, Z Yang, Z Xiao, and T Wang. “Climatological analysis of tropical cyclone impacts on hydrological extremes in the Mid-Atlantic region of the United States.” </a:t>
            </a:r>
            <a:r>
              <a:rPr lang="en-US" altLang="en-US" sz="1000" i="1" dirty="0">
                <a:solidFill>
                  <a:srgbClr val="000000"/>
                </a:solidFill>
                <a:latin typeface="+mn-lt"/>
              </a:rPr>
              <a:t>Environmental Research Letters</a:t>
            </a:r>
            <a:r>
              <a:rPr lang="en-US" altLang="en-US" sz="1000" dirty="0">
                <a:solidFill>
                  <a:srgbClr val="000000"/>
                </a:solidFill>
                <a:latin typeface="+mn-lt"/>
              </a:rPr>
              <a:t>, In Press. [DOI: 10.1088/1748-9326/ac2d6a].</a:t>
            </a:r>
          </a:p>
        </p:txBody>
      </p:sp>
      <p:pic>
        <p:nvPicPr>
          <p:cNvPr id="4" name="Picture 3" descr="Map&#10;&#10;Description automatically generated">
            <a:extLst>
              <a:ext uri="{FF2B5EF4-FFF2-40B4-BE49-F238E27FC236}">
                <a16:creationId xmlns:a16="http://schemas.microsoft.com/office/drawing/2014/main" id="{DE33E73A-2DFC-4490-94DA-F3480AE370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34383" y="1268066"/>
            <a:ext cx="4433004" cy="2543609"/>
          </a:xfrm>
          <a:prstGeom prst="rect">
            <a:avLst/>
          </a:prstGeom>
        </p:spPr>
      </p:pic>
      <p:sp>
        <p:nvSpPr>
          <p:cNvPr id="8" name="TextBox 9">
            <a:extLst>
              <a:ext uri="{FF2B5EF4-FFF2-40B4-BE49-F238E27FC236}">
                <a16:creationId xmlns:a16="http://schemas.microsoft.com/office/drawing/2014/main" id="{D494A6A8-AAF9-47AE-9CB4-C9F125AEC879}"/>
              </a:ext>
            </a:extLst>
          </p:cNvPr>
          <p:cNvSpPr txBox="1">
            <a:spLocks noChangeArrowheads="1"/>
          </p:cNvSpPr>
          <p:nvPr/>
        </p:nvSpPr>
        <p:spPr bwMode="auto">
          <a:xfrm>
            <a:off x="4578711" y="4221540"/>
            <a:ext cx="443300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The impact of TCs on: (left) the 100-year flood and (right) the duration of D3 (extreme drought, &lt; 90 days) over the Mid-Atlantic region, with dots representing the U.S. Geological Survey gauges used in the analysis. The map values indicate the percentage difference in flood or drought duration with and without, including TC induced flows in the analysis. The analysis shows the strong spatial variability of TCs’ impact on flood and drought.</a:t>
            </a:r>
          </a:p>
        </p:txBody>
      </p:sp>
    </p:spTree>
    <p:extLst>
      <p:ext uri="{BB962C8B-B14F-4D97-AF65-F5344CB8AC3E}">
        <p14:creationId xmlns:p14="http://schemas.microsoft.com/office/powerpoint/2010/main" val="3167270954"/>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57D9F0-2B85-430B-8843-0027C0E6F07C}">
  <ds:schemaRefs>
    <ds:schemaRef ds:uri="http://purl.org/dc/elements/1.1/"/>
    <ds:schemaRef ds:uri="http://purl.org/dc/terms/"/>
    <ds:schemaRef ds:uri="http://schemas.microsoft.com/office/2006/metadata/properties"/>
    <ds:schemaRef ds:uri="http://schemas.openxmlformats.org/package/2006/metadata/core-properties"/>
    <ds:schemaRef ds:uri="http://www.w3.org/XML/1998/namespace"/>
    <ds:schemaRef ds:uri="9e4d5393-76ff-473a-9772-6626c388b195"/>
    <ds:schemaRef ds:uri="http://schemas.microsoft.com/office/2006/documentManagement/types"/>
    <ds:schemaRef ds:uri="http://purl.org/dc/dcmitype/"/>
    <ds:schemaRef ds:uri="http://schemas.microsoft.com/office/infopath/2007/PartnerControls"/>
    <ds:schemaRef ds:uri="964f4f91-4ecc-4750-a526-be4b92b86cea"/>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6446</TotalTime>
  <Words>319</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18</cp:revision>
  <cp:lastPrinted>2011-05-11T17:30:12Z</cp:lastPrinted>
  <dcterms:created xsi:type="dcterms:W3CDTF">2017-11-02T21:19:41Z</dcterms:created>
  <dcterms:modified xsi:type="dcterms:W3CDTF">2021-10-27T22:54:50Z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