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agos, Samson M" initials="HSM" lastIdx="5" clrIdx="1">
    <p:extLst>
      <p:ext uri="{19B8F6BF-5375-455C-9EA6-DF929625EA0E}">
        <p15:presenceInfo xmlns:p15="http://schemas.microsoft.com/office/powerpoint/2012/main" userId="S::samson.hagos@pnnl.gov::64032879-cb6e-4dc5-ab13-1b80e622c0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9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E5DF0E87-644B-4C91-90B6-BC0C977AAC69}"/>
    <pc:docChg chg="custSel delSld modSld">
      <pc:chgData name="Mundy, Beth E" userId="09c03546-1d2d-4d82-89e1-bb5e2a2e687b" providerId="ADAL" clId="{E5DF0E87-644B-4C91-90B6-BC0C977AAC69}" dt="2021-06-11T21:37:14.455" v="4" actId="1036"/>
      <pc:docMkLst>
        <pc:docMk/>
      </pc:docMkLst>
      <pc:sldChg chg="delSp modSp mod">
        <pc:chgData name="Mundy, Beth E" userId="09c03546-1d2d-4d82-89e1-bb5e2a2e687b" providerId="ADAL" clId="{E5DF0E87-644B-4C91-90B6-BC0C977AAC69}" dt="2021-06-11T21:37:14.455" v="4" actId="1036"/>
        <pc:sldMkLst>
          <pc:docMk/>
          <pc:sldMk cId="0" sldId="258"/>
        </pc:sldMkLst>
        <pc:spChg chg="del">
          <ac:chgData name="Mundy, Beth E" userId="09c03546-1d2d-4d82-89e1-bb5e2a2e687b" providerId="ADAL" clId="{E5DF0E87-644B-4C91-90B6-BC0C977AAC69}" dt="2021-06-11T21:36:42.236" v="0" actId="478"/>
          <ac:spMkLst>
            <pc:docMk/>
            <pc:sldMk cId="0" sldId="258"/>
            <ac:spMk id="2" creationId="{A1AD7F17-D15C-423C-BDC3-CA48BE0ED4C7}"/>
          </ac:spMkLst>
        </pc:spChg>
        <pc:spChg chg="mod">
          <ac:chgData name="Mundy, Beth E" userId="09c03546-1d2d-4d82-89e1-bb5e2a2e687b" providerId="ADAL" clId="{E5DF0E87-644B-4C91-90B6-BC0C977AAC69}" dt="2021-06-11T21:37:14.455" v="4" actId="1036"/>
          <ac:spMkLst>
            <pc:docMk/>
            <pc:sldMk cId="0" sldId="258"/>
            <ac:spMk id="3075" creationId="{00000000-0000-0000-0000-000000000000}"/>
          </ac:spMkLst>
        </pc:spChg>
      </pc:sldChg>
      <pc:sldChg chg="del">
        <pc:chgData name="Mundy, Beth E" userId="09c03546-1d2d-4d82-89e1-bb5e2a2e687b" providerId="ADAL" clId="{E5DF0E87-644B-4C91-90B6-BC0C977AAC69}" dt="2021-06-11T21:36:44.243" v="1" actId="47"/>
        <pc:sldMkLst>
          <pc:docMk/>
          <pc:sldMk cId="2543085964" sldId="259"/>
        </pc:sldMkLst>
      </pc:sldChg>
    </pc:docChg>
  </pc:docChgLst>
  <pc:docChgLst>
    <pc:chgData name="Mundy, Beth E" userId="09c03546-1d2d-4d82-89e1-bb5e2a2e687b" providerId="ADAL" clId="{51FD5996-E113-4FA7-9BF7-D0738536F3EA}"/>
    <pc:docChg chg="undo custSel modSld">
      <pc:chgData name="Mundy, Beth E" userId="09c03546-1d2d-4d82-89e1-bb5e2a2e687b" providerId="ADAL" clId="{51FD5996-E113-4FA7-9BF7-D0738536F3EA}" dt="2021-07-30T18:30:20.117" v="6" actId="113"/>
      <pc:docMkLst>
        <pc:docMk/>
      </pc:docMkLst>
      <pc:sldChg chg="modSp mod">
        <pc:chgData name="Mundy, Beth E" userId="09c03546-1d2d-4d82-89e1-bb5e2a2e687b" providerId="ADAL" clId="{51FD5996-E113-4FA7-9BF7-D0738536F3EA}" dt="2021-07-30T18:30:20.117" v="6" actId="113"/>
        <pc:sldMkLst>
          <pc:docMk/>
          <pc:sldMk cId="0" sldId="258"/>
        </pc:sldMkLst>
        <pc:spChg chg="mod">
          <ac:chgData name="Mundy, Beth E" userId="09c03546-1d2d-4d82-89e1-bb5e2a2e687b" providerId="ADAL" clId="{51FD5996-E113-4FA7-9BF7-D0738536F3EA}" dt="2021-07-30T18:30:20.117" v="6" actId="113"/>
          <ac:spMkLst>
            <pc:docMk/>
            <pc:sldMk cId="0" sldId="258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177C5523-E05C-4CE6-9E6A-655F333C9C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11838" r="7108" b="20951"/>
          <a:stretch/>
        </p:blipFill>
        <p:spPr>
          <a:xfrm>
            <a:off x="4731818" y="1117415"/>
            <a:ext cx="4191000" cy="2437864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9" y="1109500"/>
            <a:ext cx="4675597" cy="55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Identify moisture sources for North Pacific atmospheric rivers (ARs) and assess how different modes of variability modulate these sources, influencing the frequency of landfalling ARs.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Calculate the background divergent component of the integrated moisture flux (DIVT) in ARs from 38 years of daily global reanalysis data.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the seasonal, sub-seasonal and interannual variability of sources of moisture and direction of transport within and outside ARs.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background AR DIVT shows that monsoonal circulation leads to a seasonal northwest/southeast movement of the AR frequency climatology.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At the intra-seasonal scale, propagation of the Madden-Julian Oscillation (MJO) introduces an anti-clockwise rotation of the background DIVT, making AR landfall over the west coast of North America most likely during phases 7 and 8.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A strong El Niño favors landfall over the U.S. West Coast via a similar mechanism as MJO.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00"/>
                </a:solidFill>
                <a:latin typeface="+mj-lt"/>
              </a:rPr>
              <a:t>Determining Where Atmospheric Rivers Get Their Moisture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80395" y="5756701"/>
            <a:ext cx="3957626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dirty="0"/>
              <a:t>S. Hagos, L. R. Leung, O. Garuba, &amp; C. M. </a:t>
            </a:r>
            <a:r>
              <a:rPr lang="en-US" sz="1200" dirty="0" err="1"/>
              <a:t>Patricola</a:t>
            </a:r>
            <a:r>
              <a:rPr lang="en-US" sz="1200" dirty="0"/>
              <a:t>, “Influence of Background Divergent Moisture Flux on the Frequency of North Pacific Atmospheric Rivers,” </a:t>
            </a:r>
            <a:r>
              <a:rPr lang="en-US" sz="1200" i="1" dirty="0"/>
              <a:t>Journal of Climate, </a:t>
            </a:r>
            <a:r>
              <a:rPr lang="en-US" sz="1200" b="1" dirty="0"/>
              <a:t>34</a:t>
            </a:r>
            <a:r>
              <a:rPr lang="en-US" sz="1200" dirty="0"/>
              <a:t>(15), 6129-6139, (2021). [DOI: 10.1175/JCLI-D-21-0058.1]</a:t>
            </a:r>
            <a:endParaRPr lang="en-US" alt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53B950-B910-471B-A033-16237120AA9A}"/>
              </a:ext>
            </a:extLst>
          </p:cNvPr>
          <p:cNvSpPr/>
          <p:nvPr/>
        </p:nvSpPr>
        <p:spPr>
          <a:xfrm>
            <a:off x="4953000" y="4284837"/>
            <a:ext cx="40381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A representation of the counterclockwise rotation of the MJO divergent moisture flux anomalies with </a:t>
            </a:r>
            <a:r>
              <a:rPr lang="en-US" sz="1400" b="1">
                <a:solidFill>
                  <a:srgbClr val="0000FF"/>
                </a:solidFill>
                <a:latin typeface="Arial" panose="020B0604020202020204" pitchFamily="34" charset="0"/>
              </a:rPr>
              <a:t>the corresponding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MJO phases. The MJO modulates the direction of the moisture transport and the likelihood of ARs making landfall.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B93E30-62F9-4242-B04F-9FC63882C253}"/>
              </a:ext>
            </a:extLst>
          </p:cNvPr>
          <p:cNvSpPr txBox="1"/>
          <p:nvPr/>
        </p:nvSpPr>
        <p:spPr>
          <a:xfrm>
            <a:off x="4760130" y="715288"/>
            <a:ext cx="441482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Background MJO divergence moisture flux in ARs</a:t>
            </a:r>
          </a:p>
        </p:txBody>
      </p:sp>
      <p:pic>
        <p:nvPicPr>
          <p:cNvPr id="16" name="Picture 15" descr="Chart&#10;&#10;Description automatically generated">
            <a:extLst>
              <a:ext uri="{FF2B5EF4-FFF2-40B4-BE49-F238E27FC236}">
                <a16:creationId xmlns:a16="http://schemas.microsoft.com/office/drawing/2014/main" id="{6C86DEF8-B7D5-44BC-AF7D-6C816428CF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7" t="81215" r="14002" b="7603"/>
          <a:stretch/>
        </p:blipFill>
        <p:spPr>
          <a:xfrm>
            <a:off x="5033974" y="3682425"/>
            <a:ext cx="3957626" cy="584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6529</TotalTime>
  <Words>285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18</cp:revision>
  <cp:lastPrinted>2011-05-11T17:30:12Z</cp:lastPrinted>
  <dcterms:created xsi:type="dcterms:W3CDTF">2017-11-02T21:19:41Z</dcterms:created>
  <dcterms:modified xsi:type="dcterms:W3CDTF">2021-07-30T18:30:28Z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