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notesMasterIdLst>
    <p:notesMasterId r:id="rId5"/>
  </p:notesMasterIdLst>
  <p:sldIdLst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C5148B34-AC33-43C6-9771-E8E1CD6E0882}">
          <p14:sldIdLst>
            <p14:sldId id="256"/>
          </p14:sldIdLst>
        </p14:section>
        <p14:section name="Untitled Section" id="{F1E9337D-F7A8-481F-A6D6-15775731B03F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5F41977-C4DF-4815-9C97-D09B6C501954}" v="1" dt="2019-01-29T16:43:09.8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076" autoAdjust="0"/>
    <p:restoredTop sz="94660"/>
  </p:normalViewPr>
  <p:slideViewPr>
    <p:cSldViewPr>
      <p:cViewPr varScale="1">
        <p:scale>
          <a:sx n="110" d="100"/>
          <a:sy n="110" d="100"/>
        </p:scale>
        <p:origin x="190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Master" Target="slideMasters/slideMaster1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BD7189-7D07-46C2-8062-C6C4A3B055A8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80658-B3CE-4490-87A1-5F569D9481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61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55283" indent="-290493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61974" indent="-232395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26763" indent="-232395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91553" indent="-232395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5634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3021132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8592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950711" indent="-232395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529DFE1-6485-45BE-B457-5910266417ED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dirty="0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z="1000" dirty="0"/>
              <a:t>http://www.pnl.gov/science/highlights/highlights.asp?division=749</a:t>
            </a:r>
          </a:p>
        </p:txBody>
      </p:sp>
    </p:spTree>
    <p:extLst>
      <p:ext uri="{BB962C8B-B14F-4D97-AF65-F5344CB8AC3E}">
        <p14:creationId xmlns:p14="http://schemas.microsoft.com/office/powerpoint/2010/main" val="3716801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0173465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E45C95-9CC9-410F-9A37-622392CCB6EC}" type="datetimeFigureOut">
              <a:rPr lang="en-US" smtClean="0"/>
              <a:t>2/27/2019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D9F470-C986-42DC-BFBB-618C1A2EE90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771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algn="ctr" eaLnBrk="1" hangingPunct="1">
              <a:spcBef>
                <a:spcPct val="15000"/>
              </a:spcBef>
            </a:pPr>
            <a:endParaRPr lang="en-US" altLang="en-US" sz="1600"/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39631" y="58213"/>
            <a:ext cx="902975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3000" b="1" dirty="0"/>
              <a:t>Regional Responses to Demand-Driven Water Scarcity</a:t>
            </a:r>
            <a:endParaRPr lang="en-US" sz="3000" dirty="0"/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4023360" y="6212816"/>
            <a:ext cx="4736690" cy="55399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  <a:cs typeface="Arial" charset="0"/>
              </a:defRPr>
            </a:lvl9pPr>
          </a:lstStyle>
          <a:p>
            <a:pPr lvl="0" eaLnBrk="1" hangingPunct="1"/>
            <a:r>
              <a:rPr lang="en-US" sz="1000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Cui RY, K Calvin, L Clarke, M Hejazi, S Kim, P Kyle,  P Patel, S Turner, and M Wise. 2018. “Regional responses to future, demand-driven water scarcity.” </a:t>
            </a:r>
            <a:r>
              <a:rPr lang="en-US" sz="1000" i="1" dirty="0">
                <a:solidFill>
                  <a:prstClr val="black"/>
                </a:solidFill>
                <a:latin typeface="Calibri"/>
                <a:cs typeface="Arial" panose="020B0604020202020204" pitchFamily="34" charset="0"/>
              </a:rPr>
              <a:t>Environmental Research Letters, </a:t>
            </a:r>
            <a:r>
              <a:rPr lang="en-US" sz="1000" dirty="0">
                <a:solidFill>
                  <a:prstClr val="black"/>
                </a:solidFill>
                <a:latin typeface="Calibri"/>
                <a:cs typeface="+mn-cs"/>
              </a:rPr>
              <a:t>13(9):094006.</a:t>
            </a:r>
            <a:endParaRPr lang="en-US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39631" y="832523"/>
            <a:ext cx="3983730" cy="46634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400" b="1" dirty="0">
                <a:cs typeface="Arial" pitchFamily="34" charset="0"/>
              </a:rPr>
              <a:t>Objective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Understand how different regions might respond to potential future water scarcity driven by increasing water demands</a:t>
            </a:r>
            <a:endParaRPr lang="en-US" altLang="zh-CN" sz="1400" dirty="0">
              <a:solidFill>
                <a:srgbClr val="FF0000"/>
              </a:solidFill>
            </a:endParaRPr>
          </a:p>
          <a:p>
            <a:pPr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cs typeface="Arial" pitchFamily="34" charset="0"/>
              </a:rPr>
              <a:t>Approach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GB" sz="1400" dirty="0"/>
              <a:t>Use an integrated human-Earth system model (GCAM) with regional hydrology </a:t>
            </a:r>
            <a:r>
              <a:rPr lang="en-US" sz="1400" dirty="0">
                <a:solidFill>
                  <a:prstClr val="black"/>
                </a:solidFill>
                <a:cs typeface="Arial" pitchFamily="34" charset="0"/>
              </a:rPr>
              <a:t>to assess how different sectors respond to a range of future water demand scenarios</a:t>
            </a:r>
            <a:endParaRPr lang="en-GB" sz="1400" dirty="0"/>
          </a:p>
          <a:p>
            <a:pPr algn="ctr">
              <a:spcBef>
                <a:spcPct val="15000"/>
              </a:spcBef>
              <a:defRPr/>
            </a:pPr>
            <a:r>
              <a:rPr lang="en-US" sz="1400" b="1" dirty="0">
                <a:solidFill>
                  <a:prstClr val="black"/>
                </a:solidFill>
                <a:cs typeface="Arial" pitchFamily="34" charset="0"/>
              </a:rPr>
              <a:t>Impact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Individual water basins generally showed a consistent response across different demand scenarios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Reductions in water use for electricity production were observed in many regions; followed by reductions in irrigation water withdrawals. </a:t>
            </a:r>
          </a:p>
          <a:p>
            <a:pPr marL="285750" indent="-285750">
              <a:spcBef>
                <a:spcPct val="15000"/>
              </a:spcBef>
              <a:buFont typeface="Arial" pitchFamily="34" charset="0"/>
              <a:buChar char="●"/>
              <a:defRPr/>
            </a:pPr>
            <a:r>
              <a:rPr lang="en-US" sz="1400" dirty="0"/>
              <a:t>The results and typology will be used for exploring global water scarcity due to both demand and supply drivers</a:t>
            </a:r>
            <a:endParaRPr lang="en-US" sz="14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152400" y="2136446"/>
            <a:ext cx="4114800" cy="2470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lvl="0" algn="ctr">
              <a:spcBef>
                <a:spcPct val="15000"/>
              </a:spcBef>
              <a:defRPr/>
            </a:pPr>
            <a:endParaRPr lang="en-US" sz="1600" dirty="0">
              <a:solidFill>
                <a:prstClr val="black"/>
              </a:solidFill>
              <a:cs typeface="Arial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4023360" y="5425440"/>
            <a:ext cx="504602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Each map shows the fraction of scenarios in which a particular response </a:t>
            </a:r>
            <a:r>
              <a:rPr lang="en-US" altLang="en-US" sz="1200" b="1">
                <a:solidFill>
                  <a:srgbClr val="0000FF"/>
                </a:solidFill>
                <a:latin typeface="Arial" panose="020B0604020202020204" pitchFamily="34" charset="0"/>
              </a:rPr>
              <a:t>mechanism occurred </a:t>
            </a: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in each basin across the suite of (24) alternative water demand scenarios tested.</a:t>
            </a:r>
          </a:p>
        </p:txBody>
      </p:sp>
      <p:pic>
        <p:nvPicPr>
          <p:cNvPr id="11" name="Picture 10"/>
          <p:cNvPicPr/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01" r="6519"/>
          <a:stretch/>
        </p:blipFill>
        <p:spPr>
          <a:xfrm>
            <a:off x="4023360" y="762000"/>
            <a:ext cx="5120640" cy="4663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1765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lideDescription xmlns="http://schemas.microsoft.com/sharepoint/v3" xsi:nil="true"/>
    <Presentation xmlns="http://schemas.microsoft.com/sharepoint/v3">Li-etal-Xanthos-JORS-September2017-f</Presentation>
    <Funding xmlns="98b00cf3-a6ce-40de-8923-f140beb786e9">IAR</Funding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Slide" ma:contentTypeID="0x010100A22E315B1F3C42B49A0E90D2F9AB5AB100A3ADA40348D53C4EA114B46FA9468BEB" ma:contentTypeVersion="1" ma:contentTypeDescription="Microsoft PowerPoint Slide" ma:contentTypeScope="" ma:versionID="a8aaa84c71a4e914df735642033ef70b">
  <xsd:schema xmlns:xsd="http://www.w3.org/2001/XMLSchema" xmlns:xs="http://www.w3.org/2001/XMLSchema" xmlns:p="http://schemas.microsoft.com/office/2006/metadata/properties" xmlns:ns1="http://schemas.microsoft.com/sharepoint/v3" xmlns:ns2="98b00cf3-a6ce-40de-8923-f140beb786e9" targetNamespace="http://schemas.microsoft.com/office/2006/metadata/properties" ma:root="true" ma:fieldsID="2794fb4f500ec30b95632cae512c31f2" ns1:_="" ns2:_="">
    <xsd:import namespace="http://schemas.microsoft.com/sharepoint/v3"/>
    <xsd:import namespace="98b00cf3-a6ce-40de-8923-f140beb786e9"/>
    <xsd:element name="properties">
      <xsd:complexType>
        <xsd:sequence>
          <xsd:element name="documentManagement">
            <xsd:complexType>
              <xsd:all>
                <xsd:element ref="ns1:Presentation" minOccurs="0"/>
                <xsd:element ref="ns1:SlideDescription" minOccurs="0"/>
                <xsd:element ref="ns2:Funding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resentation" ma:index="1" nillable="true" ma:displayName="Presentation" ma:internalName="Presentation">
      <xsd:simpleType>
        <xsd:restriction base="dms:Text"/>
      </xsd:simpleType>
    </xsd:element>
    <xsd:element name="SlideDescription" ma:index="2" nillable="true" ma:displayName="Description" ma:internalName="SlideDescrip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b00cf3-a6ce-40de-8923-f140beb786e9" elementFormDefault="qualified">
    <xsd:import namespace="http://schemas.microsoft.com/office/2006/documentManagement/types"/>
    <xsd:import namespace="http://schemas.microsoft.com/office/infopath/2007/PartnerControls"/>
    <xsd:element name="Funding" ma:index="7" ma:displayName="Funding" ma:description="Funding Soure" ma:internalName="Funding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98804E9-F438-4C21-8464-67A0D17108BB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98b00cf3-a6ce-40de-8923-f140beb786e9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45FD7AB-7887-473F-8CA8-74752D82F4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98b00cf3-a6ce-40de-8923-f140beb786e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1753</TotalTime>
  <Words>185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Calibri Light</vt:lpstr>
      <vt:lpstr>Office Theme</vt:lpstr>
      <vt:lpstr>PowerPoint Presentation</vt:lpstr>
    </vt:vector>
  </TitlesOfParts>
  <Company>PNNL IM Services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Li-etal-Xanthos-JORS-September2017-f</dc:title>
  <dc:creator>Li, Xinya</dc:creator>
  <dc:description/>
  <cp:lastModifiedBy>Vallario, Bob</cp:lastModifiedBy>
  <cp:revision>88</cp:revision>
  <dcterms:created xsi:type="dcterms:W3CDTF">2017-04-04T22:25:36Z</dcterms:created>
  <dcterms:modified xsi:type="dcterms:W3CDTF">2019-02-27T20:16:09Z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ghlight">
    <vt:lpwstr/>
  </property>
  <property fmtid="{D5CDD505-2E9C-101B-9397-08002B2CF9AE}" pid="3" name="FY">
    <vt:lpwstr/>
  </property>
  <property fmtid="{D5CDD505-2E9C-101B-9397-08002B2CF9AE}" pid="4" name="Funding">
    <vt:lpwstr>IAR</vt:lpwstr>
  </property>
  <property fmtid="{D5CDD505-2E9C-101B-9397-08002B2CF9AE}" pid="5" name="ContentTypeId">
    <vt:lpwstr>0x010100A22E315B1F3C42B49A0E90D2F9AB5AB100A3ADA40348D53C4EA114B46FA9468BEB</vt:lpwstr>
  </property>
  <property fmtid="{D5CDD505-2E9C-101B-9397-08002B2CF9AE}" pid="6" name="ContentType">
    <vt:lpwstr>Slide</vt:lpwstr>
  </property>
  <property fmtid="{D5CDD505-2E9C-101B-9397-08002B2CF9AE}" pid="7" name="Presentation">
    <vt:lpwstr>Li-etal-Xanthos-JORS-September2017-f</vt:lpwstr>
  </property>
  <property fmtid="{D5CDD505-2E9C-101B-9397-08002B2CF9AE}" pid="8" name="SlideDescription">
    <vt:lpwstr/>
  </property>
</Properties>
</file>