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3" r:id="rId1"/>
    <p:sldMasterId id="2147483688" r:id="rId2"/>
  </p:sldMasterIdLst>
  <p:notesMasterIdLst>
    <p:notesMasterId r:id="rId4"/>
  </p:notesMasterIdLst>
  <p:handoutMasterIdLst>
    <p:handoutMasterId r:id="rId5"/>
  </p:handoutMasterIdLst>
  <p:sldIdLst>
    <p:sldId id="262"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lliam D Collins" initials="WDC" lastIdx="1" clrIdx="0">
    <p:extLst/>
  </p:cmAuthor>
  <p:cmAuthor id="2" name="William D Collins" initials="WDC [2]" lastIdx="1" clrIdx="1">
    <p:extLst/>
  </p:cmAuthor>
  <p:cmAuthor id="3" name="William D Collins" initials="WDC [3]" lastIdx="1" clrIdx="2">
    <p:extLst/>
  </p:cmAuthor>
  <p:cmAuthor id="4" name="William D Collins" initials="WDC [4]" lastIdx="1" clrIdx="3">
    <p:extLst/>
  </p:cmAuthor>
  <p:cmAuthor id="5" name="William D Collins" initials="WDC [5]" lastIdx="1" clrIdx="4">
    <p:extLst/>
  </p:cmAuthor>
  <p:cmAuthor id="6" name="William D Collins" initials="WDC [6]" lastIdx="1" clrIdx="5">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6E25"/>
    <a:srgbClr val="1C75BC"/>
    <a:srgbClr val="88AC2E"/>
    <a:srgbClr val="008000"/>
    <a:srgbClr val="106636"/>
    <a:srgbClr val="276258"/>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00" autoAdjust="0"/>
    <p:restoredTop sz="94541" autoAdjust="0"/>
  </p:normalViewPr>
  <p:slideViewPr>
    <p:cSldViewPr snapToGrid="0" snapToObjects="1">
      <p:cViewPr>
        <p:scale>
          <a:sx n="150" d="100"/>
          <a:sy n="150" d="100"/>
        </p:scale>
        <p:origin x="-80" y="2224"/>
      </p:cViewPr>
      <p:guideLst>
        <p:guide orient="horz" pos="2160"/>
        <p:guide pos="2881"/>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81" d="100"/>
          <a:sy n="81" d="100"/>
        </p:scale>
        <p:origin x="-3520"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4" Type="http://schemas.openxmlformats.org/officeDocument/2006/relationships/notesMaster" Target="notesMasters/notesMaster1.xml"/><Relationship Id="rId5" Type="http://schemas.openxmlformats.org/officeDocument/2006/relationships/handoutMaster" Target="handoutMasters/handoutMaster1.xml"/><Relationship Id="rId6" Type="http://schemas.openxmlformats.org/officeDocument/2006/relationships/printerSettings" Target="printerSettings/printerSettings1.bin"/><Relationship Id="rId7" Type="http://schemas.openxmlformats.org/officeDocument/2006/relationships/commentAuthors" Target="commentAuthors.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E3BC703-3CBD-6E4D-BA71-3FD9FD935D5C}" type="datetimeFigureOut">
              <a:rPr lang="en-US" smtClean="0"/>
              <a:t>5/31/19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910744-5CF2-5543-BF83-A5596142CFE2}" type="slidenum">
              <a:rPr lang="en-US" smtClean="0"/>
              <a:t>‹#›</a:t>
            </a:fld>
            <a:endParaRPr lang="en-US"/>
          </a:p>
        </p:txBody>
      </p:sp>
    </p:spTree>
    <p:extLst>
      <p:ext uri="{BB962C8B-B14F-4D97-AF65-F5344CB8AC3E}">
        <p14:creationId xmlns:p14="http://schemas.microsoft.com/office/powerpoint/2010/main" val="36976717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98C03B-BDB1-094E-85E4-DB3D905A6DF3}" type="datetimeFigureOut">
              <a:rPr lang="en-US" smtClean="0"/>
              <a:t>5/31/19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1C719-3C4F-EB4F-89FE-A3D057C59AC3}" type="slidenum">
              <a:rPr lang="en-US" smtClean="0"/>
              <a:t>‹#›</a:t>
            </a:fld>
            <a:endParaRPr lang="en-US"/>
          </a:p>
        </p:txBody>
      </p:sp>
    </p:spTree>
    <p:extLst>
      <p:ext uri="{BB962C8B-B14F-4D97-AF65-F5344CB8AC3E}">
        <p14:creationId xmlns:p14="http://schemas.microsoft.com/office/powerpoint/2010/main" val="31943658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1.png"/><Relationship Id="rId5" Type="http://schemas.openxmlformats.org/officeDocument/2006/relationships/image" Target="../media/image2.png"/><Relationship Id="rId1" Type="http://schemas.openxmlformats.org/officeDocument/2006/relationships/slideMaster" Target="../slideMasters/slideMaster2.xml"/><Relationship Id="rId2" Type="http://schemas.openxmlformats.org/officeDocument/2006/relationships/image" Target="../media/image3.jp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5.jpeg"/><Relationship Id="rId5" Type="http://schemas.openxmlformats.org/officeDocument/2006/relationships/image" Target="../media/image1.png"/><Relationship Id="rId6" Type="http://schemas.openxmlformats.org/officeDocument/2006/relationships/image" Target="../media/image6.png"/><Relationship Id="rId7" Type="http://schemas.openxmlformats.org/officeDocument/2006/relationships/image" Target="../media/image7.png"/><Relationship Id="rId1" Type="http://schemas.openxmlformats.org/officeDocument/2006/relationships/slideMaster" Target="../slideMasters/slideMaster2.xml"/><Relationship Id="rId2" Type="http://schemas.openxmlformats.org/officeDocument/2006/relationships/image" Target="../media/image3.jp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ther (EESA)">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0" y="0"/>
            <a:ext cx="9144000" cy="708660"/>
          </a:xfrm>
          <a:prstGeom prst="rect">
            <a:avLst/>
          </a:prstGeom>
          <a:solidFill>
            <a:srgbClr val="1C75BC"/>
          </a:solid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chemeClr val="accent4"/>
                </a:solidFill>
              </a:defRPr>
            </a:lvl1pPr>
            <a:lvl2pPr>
              <a:defRPr sz="1400"/>
            </a:lvl2pPr>
          </a:lstStyle>
          <a:p>
            <a:pPr lvl="0"/>
            <a:r>
              <a:rPr lang="en-US" dirty="0"/>
              <a:t>Image and caption                      - Visually compelling figure(s) to explain the research               - Include legends and descriptive caption</a:t>
            </a:r>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rgbClr val="1C75BC"/>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rgbClr val="1C75BC"/>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a:t>Address the research approach in 2-4 bullet points</a:t>
            </a:r>
          </a:p>
        </p:txBody>
      </p:sp>
      <p:pic>
        <p:nvPicPr>
          <p:cNvPr id="50" name="Picture 49" descr="Berkeley_Lab_Logo_Small.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52"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chemeClr val="accent4"/>
                </a:solidFill>
              </a:defRPr>
            </a:lvl1pPr>
          </a:lstStyle>
          <a:p>
            <a:pPr lvl="0"/>
            <a:r>
              <a:rPr lang="en-US" dirty="0"/>
              <a:t>Optional - additional logos here (project logo, collaborators, etc.)</a:t>
            </a:r>
          </a:p>
        </p:txBody>
      </p:sp>
      <p:sp>
        <p:nvSpPr>
          <p:cNvPr id="15" name="Picture Placeholder 51"/>
          <p:cNvSpPr>
            <a:spLocks noGrp="1"/>
          </p:cNvSpPr>
          <p:nvPr>
            <p:ph type="pic" sz="quarter" idx="37" hasCustomPrompt="1"/>
          </p:nvPr>
        </p:nvSpPr>
        <p:spPr>
          <a:xfrm>
            <a:off x="347345" y="6330633"/>
            <a:ext cx="2883535" cy="439737"/>
          </a:xfrm>
          <a:prstGeom prst="rect">
            <a:avLst/>
          </a:prstGeom>
        </p:spPr>
        <p:txBody>
          <a:bodyPr/>
          <a:lstStyle>
            <a:lvl1pPr>
              <a:defRPr sz="1100" baseline="0">
                <a:solidFill>
                  <a:schemeClr val="accent4"/>
                </a:solidFill>
              </a:defRPr>
            </a:lvl1pPr>
          </a:lstStyle>
          <a:p>
            <a:pPr lvl="0"/>
            <a:r>
              <a:rPr lang="en-US" dirty="0"/>
              <a:t>Sponsor logo here</a:t>
            </a:r>
          </a:p>
        </p:txBody>
      </p:sp>
      <p:cxnSp>
        <p:nvCxnSpPr>
          <p:cNvPr id="3" name="Straight Connector 2"/>
          <p:cNvCxnSpPr/>
          <p:nvPr userDrawn="1"/>
        </p:nvCxnSpPr>
        <p:spPr>
          <a:xfrm>
            <a:off x="0" y="734513"/>
            <a:ext cx="9144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a:off x="0" y="6242253"/>
            <a:ext cx="9144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pic>
        <p:nvPicPr>
          <p:cNvPr id="14" name="Picture 20" descr="CRD_logo_new2.png"/>
          <p:cNvPicPr>
            <a:picLocks noChangeAspect="1"/>
          </p:cNvPicPr>
          <p:nvPr userDrawn="1"/>
        </p:nvPicPr>
        <p:blipFill>
          <a:blip r:embed="rId3"/>
          <a:srcRect/>
          <a:stretch>
            <a:fillRect/>
          </a:stretch>
        </p:blipFill>
        <p:spPr bwMode="auto">
          <a:xfrm>
            <a:off x="6955181" y="6248400"/>
            <a:ext cx="988971" cy="615747"/>
          </a:xfrm>
          <a:prstGeom prst="rect">
            <a:avLst/>
          </a:prstGeom>
          <a:noFill/>
          <a:ln w="9525">
            <a:noFill/>
            <a:miter lim="800000"/>
            <a:headEnd/>
            <a:tailEnd/>
          </a:ln>
        </p:spPr>
      </p:pic>
    </p:spTree>
    <p:extLst>
      <p:ext uri="{BB962C8B-B14F-4D97-AF65-F5344CB8AC3E}">
        <p14:creationId xmlns:p14="http://schemas.microsoft.com/office/powerpoint/2010/main" val="3335786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ther (EESA 2)">
    <p:spTree>
      <p:nvGrpSpPr>
        <p:cNvPr id="1" name=""/>
        <p:cNvGrpSpPr/>
        <p:nvPr/>
      </p:nvGrpSpPr>
      <p:grpSpPr>
        <a:xfrm>
          <a:off x="0" y="0"/>
          <a:ext cx="0" cy="0"/>
          <a:chOff x="0" y="0"/>
          <a:chExt cx="0" cy="0"/>
        </a:xfrm>
      </p:grpSpPr>
      <p:sp>
        <p:nvSpPr>
          <p:cNvPr id="3" name="Wave 2"/>
          <p:cNvSpPr/>
          <p:nvPr userDrawn="1"/>
        </p:nvSpPr>
        <p:spPr>
          <a:xfrm>
            <a:off x="0" y="330200"/>
            <a:ext cx="9140825" cy="238125"/>
          </a:xfrm>
          <a:prstGeom prst="wave">
            <a:avLst/>
          </a:prstGeom>
          <a:solidFill>
            <a:schemeClr val="accent6">
              <a:lumMod val="75000"/>
            </a:schemeClr>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4" name="Wave 3"/>
          <p:cNvSpPr/>
          <p:nvPr userDrawn="1"/>
        </p:nvSpPr>
        <p:spPr>
          <a:xfrm>
            <a:off x="3175" y="311150"/>
            <a:ext cx="9140825" cy="219075"/>
          </a:xfrm>
          <a:prstGeom prst="wave">
            <a:avLst/>
          </a:prstGeom>
          <a:gradFill>
            <a:gsLst>
              <a:gs pos="0">
                <a:srgbClr val="FFCC66"/>
              </a:gs>
              <a:gs pos="100000">
                <a:srgbClr val="FFF495"/>
              </a:gs>
            </a:gsLst>
            <a:lin ang="600000" scaled="0"/>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5" name="Wave 4"/>
          <p:cNvSpPr/>
          <p:nvPr userDrawn="1"/>
        </p:nvSpPr>
        <p:spPr>
          <a:xfrm>
            <a:off x="0" y="263525"/>
            <a:ext cx="9140825" cy="233363"/>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6" name="Wave 5"/>
          <p:cNvSpPr/>
          <p:nvPr userDrawn="1"/>
        </p:nvSpPr>
        <p:spPr>
          <a:xfrm>
            <a:off x="0" y="65088"/>
            <a:ext cx="9144000" cy="361950"/>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7" name="Rectangle 6"/>
          <p:cNvSpPr/>
          <p:nvPr userDrawn="1"/>
        </p:nvSpPr>
        <p:spPr>
          <a:xfrm>
            <a:off x="0" y="0"/>
            <a:ext cx="9144000" cy="304800"/>
          </a:xfrm>
          <a:prstGeom prst="rect">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1436888">
              <a:defRPr/>
            </a:pPr>
            <a:endParaRPr lang="en-US" dirty="0">
              <a:solidFill>
                <a:prstClr val="white"/>
              </a:solidFill>
            </a:endParaRPr>
          </a:p>
        </p:txBody>
      </p:sp>
      <p:sp>
        <p:nvSpPr>
          <p:cNvPr id="8" name="Wave 7"/>
          <p:cNvSpPr/>
          <p:nvPr userDrawn="1"/>
        </p:nvSpPr>
        <p:spPr>
          <a:xfrm>
            <a:off x="-3175" y="557213"/>
            <a:ext cx="9147175" cy="233362"/>
          </a:xfrm>
          <a:prstGeom prst="wave">
            <a:avLst/>
          </a:prstGeom>
          <a:solidFill>
            <a:srgbClr val="6BA42C"/>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9" name="Title Placeholder 1"/>
          <p:cNvSpPr>
            <a:spLocks noGrp="1"/>
          </p:cNvSpPr>
          <p:nvPr>
            <p:ph type="title" hasCustomPrompt="1"/>
          </p:nvPr>
        </p:nvSpPr>
        <p:spPr bwMode="auto">
          <a:xfrm>
            <a:off x="0" y="0"/>
            <a:ext cx="9144000" cy="708660"/>
          </a:xfrm>
          <a:prstGeom prst="rect">
            <a:avLst/>
          </a:prstGeom>
          <a:no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sp>
        <p:nvSpPr>
          <p:cNvPr id="1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chemeClr val="accent4"/>
                </a:solidFill>
              </a:defRPr>
            </a:lvl1pPr>
            <a:lvl2pPr>
              <a:defRPr sz="1400"/>
            </a:lvl2pPr>
          </a:lstStyle>
          <a:p>
            <a:pPr lvl="0"/>
            <a:r>
              <a:rPr lang="en-US" dirty="0"/>
              <a:t>Image and caption                      - Visually compelling figure(s) to explain the research               - Include legends and descriptive caption</a:t>
            </a:r>
          </a:p>
        </p:txBody>
      </p:sp>
      <p:sp>
        <p:nvSpPr>
          <p:cNvPr id="1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1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rgbClr val="1C75BC"/>
                </a:solidFill>
              </a:defRPr>
            </a:lvl1pPr>
          </a:lstStyle>
          <a:p>
            <a:pPr lvl="0"/>
            <a:r>
              <a:rPr lang="en-US" dirty="0"/>
              <a:t>50 words or less</a:t>
            </a:r>
          </a:p>
        </p:txBody>
      </p:sp>
      <p:sp>
        <p:nvSpPr>
          <p:cNvPr id="1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rgbClr val="1C75BC"/>
                </a:solidFill>
              </a:defRPr>
            </a:lvl1pPr>
          </a:lstStyle>
          <a:p>
            <a:pPr lvl="0"/>
            <a:r>
              <a:rPr lang="en-US" dirty="0"/>
              <a:t>50 words or less Importance, relevance, or intriguing component of the finding to the field</a:t>
            </a:r>
          </a:p>
        </p:txBody>
      </p:sp>
      <p:sp>
        <p:nvSpPr>
          <p:cNvPr id="1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a:t>Address the research approach in 2-4 bullet points</a:t>
            </a:r>
          </a:p>
        </p:txBody>
      </p:sp>
      <p:pic>
        <p:nvPicPr>
          <p:cNvPr id="19" name="Picture 18" descr="Berkeley_Lab_Logo_Small.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20"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chemeClr val="accent4"/>
                </a:solidFill>
              </a:defRPr>
            </a:lvl1pPr>
          </a:lstStyle>
          <a:p>
            <a:pPr lvl="0"/>
            <a:r>
              <a:rPr lang="en-US" dirty="0"/>
              <a:t>Optional - additional logos here (project logo, collaborators, etc.)</a:t>
            </a:r>
          </a:p>
        </p:txBody>
      </p:sp>
      <p:sp>
        <p:nvSpPr>
          <p:cNvPr id="21" name="Picture Placeholder 51"/>
          <p:cNvSpPr>
            <a:spLocks noGrp="1"/>
          </p:cNvSpPr>
          <p:nvPr>
            <p:ph type="pic" sz="quarter" idx="37" hasCustomPrompt="1"/>
          </p:nvPr>
        </p:nvSpPr>
        <p:spPr>
          <a:xfrm>
            <a:off x="347345" y="6330633"/>
            <a:ext cx="2883535" cy="439737"/>
          </a:xfrm>
          <a:prstGeom prst="rect">
            <a:avLst/>
          </a:prstGeom>
        </p:spPr>
        <p:txBody>
          <a:bodyPr/>
          <a:lstStyle>
            <a:lvl1pPr>
              <a:defRPr sz="1100" baseline="0">
                <a:solidFill>
                  <a:schemeClr val="accent4"/>
                </a:solidFill>
              </a:defRPr>
            </a:lvl1pPr>
          </a:lstStyle>
          <a:p>
            <a:pPr lvl="0"/>
            <a:r>
              <a:rPr lang="en-US" dirty="0"/>
              <a:t>Sponsor logo here</a:t>
            </a:r>
          </a:p>
        </p:txBody>
      </p:sp>
      <p:cxnSp>
        <p:nvCxnSpPr>
          <p:cNvPr id="22" name="Straight Connector 21"/>
          <p:cNvCxnSpPr/>
          <p:nvPr userDrawn="1"/>
        </p:nvCxnSpPr>
        <p:spPr>
          <a:xfrm>
            <a:off x="0" y="734513"/>
            <a:ext cx="9144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0" y="6242253"/>
            <a:ext cx="9144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pic>
        <p:nvPicPr>
          <p:cNvPr id="24" name="Picture 20" descr="CRD_logo_new2.png"/>
          <p:cNvPicPr>
            <a:picLocks noChangeAspect="1"/>
          </p:cNvPicPr>
          <p:nvPr userDrawn="1"/>
        </p:nvPicPr>
        <p:blipFill>
          <a:blip r:embed="rId3"/>
          <a:srcRect/>
          <a:stretch>
            <a:fillRect/>
          </a:stretch>
        </p:blipFill>
        <p:spPr bwMode="auto">
          <a:xfrm>
            <a:off x="6955181" y="6248400"/>
            <a:ext cx="988971" cy="615747"/>
          </a:xfrm>
          <a:prstGeom prst="rect">
            <a:avLst/>
          </a:prstGeom>
          <a:noFill/>
          <a:ln w="9525">
            <a:noFill/>
            <a:miter lim="800000"/>
            <a:headEnd/>
            <a:tailEnd/>
          </a:ln>
        </p:spPr>
      </p:pic>
    </p:spTree>
    <p:extLst>
      <p:ext uri="{BB962C8B-B14F-4D97-AF65-F5344CB8AC3E}">
        <p14:creationId xmlns:p14="http://schemas.microsoft.com/office/powerpoint/2010/main" val="2034339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rgbClr val="008000"/>
                </a:solidFill>
              </a:defRPr>
            </a:lvl1pPr>
            <a:lvl2pPr>
              <a:defRPr sz="1400"/>
            </a:lvl2pPr>
          </a:lstStyle>
          <a:p>
            <a:pPr lvl="0"/>
            <a:r>
              <a:rPr lang="en-US" dirty="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0" y="1269891"/>
            <a:ext cx="5786275" cy="1023366"/>
          </a:xfrm>
          <a:prstGeom prst="rect">
            <a:avLst/>
          </a:prstGeom>
        </p:spPr>
        <p:txBody>
          <a:bodyPr/>
          <a:lstStyle>
            <a:lvl1pPr marL="228600">
              <a:defRPr sz="16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87840" y="3104178"/>
            <a:ext cx="5786275" cy="749366"/>
          </a:xfrm>
          <a:prstGeom prst="rect">
            <a:avLst/>
          </a:prstGeom>
        </p:spPr>
        <p:txBody>
          <a:bodyPr/>
          <a:lstStyle>
            <a:lvl1pPr marL="228600">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0" y="4214359"/>
            <a:ext cx="5786275" cy="94698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pic>
        <p:nvPicPr>
          <p:cNvPr id="50" name="Picture 49" descr="Berkeley_Lab_Logo_Small.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52"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rgbClr val="E86E25"/>
                </a:solidFill>
              </a:defRPr>
            </a:lvl1pPr>
          </a:lstStyle>
          <a:p>
            <a:pPr lvl="0"/>
            <a:r>
              <a:rPr lang="en-US" dirty="0"/>
              <a:t>Optional - additional logos here (project logo, collaborators, etc.)</a:t>
            </a:r>
          </a:p>
        </p:txBody>
      </p:sp>
      <p:pic>
        <p:nvPicPr>
          <p:cNvPr id="12" name="Picture 20" descr="CRD_logo_new2.png"/>
          <p:cNvPicPr>
            <a:picLocks noChangeAspect="1"/>
          </p:cNvPicPr>
          <p:nvPr userDrawn="1"/>
        </p:nvPicPr>
        <p:blipFill>
          <a:blip r:embed="rId5"/>
          <a:srcRect/>
          <a:stretch>
            <a:fillRect/>
          </a:stretch>
        </p:blipFill>
        <p:spPr bwMode="auto">
          <a:xfrm>
            <a:off x="6955181" y="6248400"/>
            <a:ext cx="988971" cy="615747"/>
          </a:xfrm>
          <a:prstGeom prst="rect">
            <a:avLst/>
          </a:prstGeom>
          <a:noFill/>
          <a:ln w="9525">
            <a:noFill/>
            <a:miter lim="800000"/>
            <a:headEnd/>
            <a:tailEnd/>
          </a:ln>
        </p:spPr>
      </p:pic>
    </p:spTree>
    <p:extLst>
      <p:ext uri="{BB962C8B-B14F-4D97-AF65-F5344CB8AC3E}">
        <p14:creationId xmlns:p14="http://schemas.microsoft.com/office/powerpoint/2010/main" val="3403733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atershed Function SF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rgbClr val="008000"/>
                </a:solidFill>
              </a:defRPr>
            </a:lvl1pPr>
            <a:lvl2pPr>
              <a:defRPr sz="1400"/>
            </a:lvl2pPr>
          </a:lstStyle>
          <a:p>
            <a:pPr lvl="0"/>
            <a:r>
              <a:rPr lang="en-US" dirty="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pic>
        <p:nvPicPr>
          <p:cNvPr id="15" name="Picture 14" descr="ERSP_2010(SBR)-logo.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113679" y="6294120"/>
            <a:ext cx="548640" cy="536473"/>
          </a:xfrm>
          <a:prstGeom prst="rect">
            <a:avLst/>
          </a:prstGeom>
        </p:spPr>
      </p:pic>
      <p:pic>
        <p:nvPicPr>
          <p:cNvPr id="16" name="Picture 2"/>
          <p:cNvPicPr>
            <a:picLocks noChangeAspect="1" noChangeArrowheads="1"/>
          </p:cNvPicPr>
          <p:nvPr userDrawn="1"/>
        </p:nvPicPr>
        <p:blipFill>
          <a:blip r:embed="rId7">
            <a:extLst>
              <a:ext uri="{28A0092B-C50C-407E-A947-70E740481C1C}">
                <a14:useLocalDpi xmlns:a14="http://schemas.microsoft.com/office/drawing/2010/main" val="0"/>
              </a:ext>
            </a:extLst>
          </a:blip>
          <a:stretch>
            <a:fillRect/>
          </a:stretch>
        </p:blipFill>
        <p:spPr bwMode="auto">
          <a:xfrm>
            <a:off x="5960576" y="6293639"/>
            <a:ext cx="548640" cy="524054"/>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p:cNvSpPr>
            <a:spLocks noGrp="1"/>
          </p:cNvSpPr>
          <p:nvPr>
            <p:ph type="body" sz="quarter" idx="36" hasCustomPrompt="1"/>
          </p:nvPr>
        </p:nvSpPr>
        <p:spPr>
          <a:xfrm>
            <a:off x="14288" y="5308600"/>
            <a:ext cx="3373437" cy="246063"/>
          </a:xfrm>
          <a:prstGeom prst="rect">
            <a:avLst/>
          </a:prstGeom>
        </p:spPr>
        <p:txBody>
          <a:bodyPr/>
          <a:lstStyle>
            <a:lvl1pPr>
              <a:defRPr sz="1000" baseline="0"/>
            </a:lvl1pPr>
          </a:lstStyle>
          <a:p>
            <a:pPr lvl="0"/>
            <a:r>
              <a:rPr lang="en-US" dirty="0"/>
              <a:t>Data available at (DOI):</a:t>
            </a:r>
          </a:p>
        </p:txBody>
      </p:sp>
    </p:spTree>
    <p:extLst>
      <p:ext uri="{BB962C8B-B14F-4D97-AF65-F5344CB8AC3E}">
        <p14:creationId xmlns:p14="http://schemas.microsoft.com/office/powerpoint/2010/main" val="48872269"/>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slideLayout" Target="../slideLayouts/slideLayout4.xml"/><Relationship Id="rId3"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Text Placeholder 21"/>
          <p:cNvSpPr txBox="1">
            <a:spLocks/>
          </p:cNvSpPr>
          <p:nvPr userDrawn="1"/>
        </p:nvSpPr>
        <p:spPr>
          <a:xfrm>
            <a:off x="3387840" y="3906839"/>
            <a:ext cx="578627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Research Details</a:t>
            </a:r>
          </a:p>
        </p:txBody>
      </p:sp>
      <p:sp>
        <p:nvSpPr>
          <p:cNvPr id="6" name="Text Placeholder 21"/>
          <p:cNvSpPr txBox="1">
            <a:spLocks/>
          </p:cNvSpPr>
          <p:nvPr userDrawn="1"/>
        </p:nvSpPr>
        <p:spPr>
          <a:xfrm>
            <a:off x="3387840" y="3010112"/>
            <a:ext cx="5786275" cy="634945"/>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Significance and Impact</a:t>
            </a:r>
          </a:p>
        </p:txBody>
      </p:sp>
      <p:sp>
        <p:nvSpPr>
          <p:cNvPr id="7" name="Text Placeholder 21"/>
          <p:cNvSpPr txBox="1">
            <a:spLocks/>
          </p:cNvSpPr>
          <p:nvPr userDrawn="1"/>
        </p:nvSpPr>
        <p:spPr>
          <a:xfrm>
            <a:off x="3387840" y="78263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Scientific Achievement</a:t>
            </a:r>
          </a:p>
        </p:txBody>
      </p:sp>
    </p:spTree>
    <p:extLst>
      <p:ext uri="{BB962C8B-B14F-4D97-AF65-F5344CB8AC3E}">
        <p14:creationId xmlns:p14="http://schemas.microsoft.com/office/powerpoint/2010/main" val="1840634342"/>
      </p:ext>
    </p:extLst>
  </p:cSld>
  <p:clrMap bg1="lt1" tx1="dk1" bg2="lt2" tx2="dk2" accent1="accent1" accent2="accent2" accent3="accent3" accent4="accent4" accent5="accent5" accent6="accent6" hlink="hlink" folHlink="folHlink"/>
  <p:sldLayoutIdLst>
    <p:sldLayoutId id="2147483686" r:id="rId1"/>
    <p:sldLayoutId id="2147483687"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ext Placeholder 21"/>
          <p:cNvSpPr txBox="1">
            <a:spLocks/>
          </p:cNvSpPr>
          <p:nvPr userDrawn="1"/>
        </p:nvSpPr>
        <p:spPr>
          <a:xfrm>
            <a:off x="3387840" y="5575127"/>
            <a:ext cx="578627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Research Details</a:t>
            </a:r>
          </a:p>
        </p:txBody>
      </p:sp>
      <p:sp>
        <p:nvSpPr>
          <p:cNvPr id="3" name="Text Placeholder 21"/>
          <p:cNvSpPr txBox="1">
            <a:spLocks/>
          </p:cNvSpPr>
          <p:nvPr userDrawn="1"/>
        </p:nvSpPr>
        <p:spPr>
          <a:xfrm>
            <a:off x="3387840" y="3979124"/>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Significance and Impact</a:t>
            </a:r>
          </a:p>
        </p:txBody>
      </p:sp>
      <p:sp>
        <p:nvSpPr>
          <p:cNvPr id="4" name="Text Placeholder 21"/>
          <p:cNvSpPr txBox="1">
            <a:spLocks/>
          </p:cNvSpPr>
          <p:nvPr userDrawn="1"/>
        </p:nvSpPr>
        <p:spPr>
          <a:xfrm>
            <a:off x="3387840" y="78263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a:t>Scientific Achievement</a:t>
            </a:r>
            <a:endParaRPr lang="en-US" dirty="0"/>
          </a:p>
        </p:txBody>
      </p:sp>
    </p:spTree>
    <p:extLst>
      <p:ext uri="{BB962C8B-B14F-4D97-AF65-F5344CB8AC3E}">
        <p14:creationId xmlns:p14="http://schemas.microsoft.com/office/powerpoint/2010/main" val="3024818570"/>
      </p:ext>
    </p:extLst>
  </p:cSld>
  <p:clrMap bg1="lt1" tx1="dk1" bg2="lt2" tx2="dk2" accent1="accent1" accent2="accent2" accent3="accent3" accent4="accent4" accent5="accent5" accent6="accent6" hlink="hlink" folHlink="folHlink"/>
  <p:sldLayoutIdLst>
    <p:sldLayoutId id="2147483689" r:id="rId1"/>
    <p:sldLayoutId id="2147483690"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8.jpg"/><Relationship Id="rId3"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itle 29"/>
          <p:cNvSpPr>
            <a:spLocks noGrp="1"/>
          </p:cNvSpPr>
          <p:nvPr>
            <p:ph type="title"/>
          </p:nvPr>
        </p:nvSpPr>
        <p:spPr>
          <a:xfrm>
            <a:off x="49389" y="16051"/>
            <a:ext cx="8949361" cy="708660"/>
          </a:xfrm>
        </p:spPr>
        <p:txBody>
          <a:bodyPr/>
          <a:lstStyle/>
          <a:p>
            <a:r>
              <a:rPr lang="en-US" sz="1600" dirty="0"/>
              <a:t>A nonparametric method for producing </a:t>
            </a:r>
            <a:r>
              <a:rPr lang="en-US" sz="1600" dirty="0" err="1"/>
              <a:t>isolines</a:t>
            </a:r>
            <a:r>
              <a:rPr lang="en-US" sz="1600" dirty="0"/>
              <a:t> of bivariate exceedance probabilities</a:t>
            </a:r>
          </a:p>
        </p:txBody>
      </p:sp>
      <p:sp>
        <p:nvSpPr>
          <p:cNvPr id="31" name="Text Placeholder 30"/>
          <p:cNvSpPr>
            <a:spLocks noGrp="1"/>
          </p:cNvSpPr>
          <p:nvPr>
            <p:ph type="body" sz="quarter" idx="26"/>
          </p:nvPr>
        </p:nvSpPr>
        <p:spPr>
          <a:xfrm>
            <a:off x="106826" y="5104779"/>
            <a:ext cx="3343471" cy="996658"/>
          </a:xfrm>
        </p:spPr>
        <p:txBody>
          <a:bodyPr/>
          <a:lstStyle/>
          <a:p>
            <a:r>
              <a:rPr lang="en-US" dirty="0"/>
              <a:t>D. Cooley, E. </a:t>
            </a:r>
            <a:r>
              <a:rPr lang="en-US" dirty="0" err="1"/>
              <a:t>Thibaud</a:t>
            </a:r>
            <a:r>
              <a:rPr lang="en-US" dirty="0"/>
              <a:t>, F.C. Castillo, M.F. Wehner (2019) A Nonparametric Method for Producing </a:t>
            </a:r>
            <a:r>
              <a:rPr lang="en-US" dirty="0" err="1"/>
              <a:t>Isolines</a:t>
            </a:r>
            <a:r>
              <a:rPr lang="en-US" dirty="0"/>
              <a:t> of Exceedance Probabilities. </a:t>
            </a:r>
            <a:r>
              <a:rPr lang="en-US" i="1" dirty="0"/>
              <a:t>Extremes. </a:t>
            </a:r>
            <a:r>
              <a:rPr lang="en-US" dirty="0"/>
              <a:t>https://</a:t>
            </a:r>
            <a:r>
              <a:rPr lang="en-US" dirty="0" err="1"/>
              <a:t>doi.org</a:t>
            </a:r>
            <a:r>
              <a:rPr lang="en-US" dirty="0"/>
              <a:t>/10.1007/s10687-019-00348-</a:t>
            </a:r>
            <a:r>
              <a:rPr lang="en-US" dirty="0" smtClean="0"/>
              <a:t>0</a:t>
            </a:r>
          </a:p>
          <a:p>
            <a:endParaRPr lang="en-US" dirty="0"/>
          </a:p>
        </p:txBody>
      </p:sp>
      <p:sp>
        <p:nvSpPr>
          <p:cNvPr id="32" name="Text Placeholder 31"/>
          <p:cNvSpPr>
            <a:spLocks noGrp="1"/>
          </p:cNvSpPr>
          <p:nvPr>
            <p:ph type="body" sz="quarter" idx="30"/>
          </p:nvPr>
        </p:nvSpPr>
        <p:spPr>
          <a:xfrm>
            <a:off x="3178034" y="1025494"/>
            <a:ext cx="5820716" cy="2637862"/>
          </a:xfrm>
        </p:spPr>
        <p:txBody>
          <a:bodyPr/>
          <a:lstStyle/>
          <a:p>
            <a:r>
              <a:rPr lang="en-US" sz="1400" dirty="0"/>
              <a:t>We present a method for drawing </a:t>
            </a:r>
            <a:r>
              <a:rPr lang="en-US" sz="1400" dirty="0" err="1"/>
              <a:t>isolines</a:t>
            </a:r>
            <a:r>
              <a:rPr lang="en-US" sz="1400" dirty="0"/>
              <a:t> indicating regions of equal joint exceedance probability for bivariate data. The method relies on bivariate regular variation, a dependence framework widely used for extremes. The method we utilize for characterizing dependence in the tail is largely nonparametric. The extremes framework enables drawing </a:t>
            </a:r>
            <a:r>
              <a:rPr lang="en-US" sz="1400" dirty="0" err="1"/>
              <a:t>isolines</a:t>
            </a:r>
            <a:r>
              <a:rPr lang="en-US" sz="1400" dirty="0"/>
              <a:t> corresponding to very low exceedance probabilities and may even lie beyond the range of the data; such cases would be problematic for standard nonparametric methods. Furthermore, we extend this method to the case of asymptotic independence and propose a procedure which </a:t>
            </a:r>
            <a:r>
              <a:rPr lang="en-US" sz="1400" dirty="0" err="1"/>
              <a:t>smooths</a:t>
            </a:r>
            <a:r>
              <a:rPr lang="en-US" sz="1400" dirty="0"/>
              <a:t> the transition from hidden regular variation in the interior to the first-order behavior on the axes. We propose a diagnostic plot for assessing the </a:t>
            </a:r>
            <a:r>
              <a:rPr lang="en-US" sz="1400" dirty="0" err="1"/>
              <a:t>isoline</a:t>
            </a:r>
            <a:r>
              <a:rPr lang="en-US" sz="1400" dirty="0"/>
              <a:t> estimate and choice of smoothing, and a bootstrap procedure to visually assess uncertainty.</a:t>
            </a:r>
          </a:p>
          <a:p>
            <a:pPr>
              <a:lnSpc>
                <a:spcPct val="110000"/>
              </a:lnSpc>
            </a:pPr>
            <a:endParaRPr lang="en-US" sz="1400" dirty="0"/>
          </a:p>
        </p:txBody>
      </p:sp>
      <p:sp>
        <p:nvSpPr>
          <p:cNvPr id="34" name="Text Placeholder 33"/>
          <p:cNvSpPr>
            <a:spLocks noGrp="1"/>
          </p:cNvSpPr>
          <p:nvPr>
            <p:ph type="body" sz="quarter" idx="34"/>
          </p:nvPr>
        </p:nvSpPr>
        <p:spPr>
          <a:xfrm>
            <a:off x="3178035" y="4261834"/>
            <a:ext cx="5725678" cy="1253334"/>
          </a:xfrm>
        </p:spPr>
        <p:txBody>
          <a:bodyPr/>
          <a:lstStyle/>
          <a:p>
            <a:r>
              <a:rPr lang="en-US" sz="1400" dirty="0"/>
              <a:t>This new statistical method fills a long standing gap in describing multi-variate extremes. It was motivated by those multi-variate extremes where the combination of values are rare but one or more of the variables itself is not. The method will have broad ranging impacts ranging from model validation, detection and attribution, and future climate projection among others.</a:t>
            </a:r>
          </a:p>
          <a:p>
            <a:pPr>
              <a:lnSpc>
                <a:spcPct val="110000"/>
              </a:lnSpc>
            </a:pPr>
            <a:endParaRPr lang="en-US" sz="1200" dirty="0"/>
          </a:p>
        </p:txBody>
      </p:sp>
      <p:sp>
        <p:nvSpPr>
          <p:cNvPr id="35" name="Text Placeholder 34"/>
          <p:cNvSpPr>
            <a:spLocks noGrp="1"/>
          </p:cNvSpPr>
          <p:nvPr>
            <p:ph type="body" sz="quarter" idx="35"/>
          </p:nvPr>
        </p:nvSpPr>
        <p:spPr>
          <a:xfrm>
            <a:off x="3450296" y="5796684"/>
            <a:ext cx="5548454" cy="654923"/>
          </a:xfrm>
        </p:spPr>
        <p:txBody>
          <a:bodyPr>
            <a:noAutofit/>
          </a:bodyPr>
          <a:lstStyle/>
          <a:p>
            <a:r>
              <a:rPr lang="en-US" sz="1200" dirty="0"/>
              <a:t>It is now possible to calculate long period return values of a wide range of multi-variate climate and weather extremes.</a:t>
            </a:r>
          </a:p>
        </p:txBody>
      </p:sp>
      <p:sp>
        <p:nvSpPr>
          <p:cNvPr id="3" name="TextBox 2"/>
          <p:cNvSpPr txBox="1"/>
          <p:nvPr/>
        </p:nvSpPr>
        <p:spPr>
          <a:xfrm>
            <a:off x="49389" y="3339341"/>
            <a:ext cx="3485444" cy="1569660"/>
          </a:xfrm>
          <a:prstGeom prst="rect">
            <a:avLst/>
          </a:prstGeom>
          <a:noFill/>
        </p:spPr>
        <p:txBody>
          <a:bodyPr wrap="square" rtlCol="0">
            <a:spAutoFit/>
          </a:bodyPr>
          <a:lstStyle/>
          <a:p>
            <a:r>
              <a:rPr lang="en-US" sz="1200" dirty="0" smtClean="0"/>
              <a:t>Scatterplot </a:t>
            </a:r>
            <a:r>
              <a:rPr lang="en-US" sz="1200" dirty="0"/>
              <a:t>of the Karachi </a:t>
            </a:r>
            <a:r>
              <a:rPr lang="en-US" sz="1200" dirty="0" smtClean="0"/>
              <a:t>temperature and relative humidity and </a:t>
            </a:r>
            <a:r>
              <a:rPr lang="en-US" sz="1200" dirty="0"/>
              <a:t>estimated survival function </a:t>
            </a:r>
            <a:r>
              <a:rPr lang="en-US" sz="1200" dirty="0" err="1"/>
              <a:t>isolines</a:t>
            </a:r>
            <a:r>
              <a:rPr lang="en-US" sz="1200" dirty="0"/>
              <a:t> on the </a:t>
            </a:r>
            <a:r>
              <a:rPr lang="en-US" sz="1200" dirty="0" smtClean="0"/>
              <a:t>original scale </a:t>
            </a:r>
            <a:r>
              <a:rPr lang="en-US" sz="1200" dirty="0"/>
              <a:t>(left), and on the transformed scale (right). </a:t>
            </a:r>
            <a:r>
              <a:rPr lang="en-US" sz="1200" dirty="0" smtClean="0"/>
              <a:t>This example </a:t>
            </a:r>
            <a:r>
              <a:rPr lang="en-US" sz="1200" dirty="0" err="1" smtClean="0"/>
              <a:t>isof</a:t>
            </a:r>
            <a:r>
              <a:rPr lang="en-US" sz="1200" dirty="0" smtClean="0"/>
              <a:t>  the more general tail independent case. Previous methods are invalid in this case. Estimated </a:t>
            </a:r>
            <a:r>
              <a:rPr lang="en-US" sz="1200" dirty="0" err="1"/>
              <a:t>isolines</a:t>
            </a:r>
            <a:r>
              <a:rPr lang="en-US" sz="1200" dirty="0"/>
              <a:t> correspond to </a:t>
            </a:r>
            <a:r>
              <a:rPr lang="en-US" sz="1200" dirty="0" smtClean="0"/>
              <a:t>survival probabilities </a:t>
            </a:r>
            <a:r>
              <a:rPr lang="en-US" sz="1200" dirty="0"/>
              <a:t>of 0.01, 0.005, 0.001, 0.0005, 0.0001, 0.00005, and 0.00001.</a:t>
            </a:r>
            <a:endParaRPr lang="en-US" sz="1200" dirty="0"/>
          </a:p>
        </p:txBody>
      </p:sp>
      <p:pic>
        <p:nvPicPr>
          <p:cNvPr id="9" name="Content Placeholder 5"/>
          <p:cNvPicPr>
            <a:picLocks noGrp="1" noChangeAspect="1"/>
          </p:cNvPicPr>
          <p:nvPr>
            <p:ph sz="quarter" idx="31"/>
          </p:nvPr>
        </p:nvPicPr>
        <p:blipFill>
          <a:blip r:embed="rId2">
            <a:extLst>
              <a:ext uri="{28A0092B-C50C-407E-A947-70E740481C1C}">
                <a14:useLocalDpi xmlns:a14="http://schemas.microsoft.com/office/drawing/2010/main" val="0"/>
              </a:ext>
            </a:extLst>
          </a:blip>
          <a:stretch>
            <a:fillRect/>
          </a:stretch>
        </p:blipFill>
        <p:spPr>
          <a:xfrm>
            <a:off x="6398784" y="6341211"/>
            <a:ext cx="418560" cy="411405"/>
          </a:xfrm>
        </p:spPr>
      </p:pic>
      <p:pic>
        <p:nvPicPr>
          <p:cNvPr id="10" name="Picture 9"/>
          <p:cNvPicPr>
            <a:picLocks noChangeAspect="1"/>
          </p:cNvPicPr>
          <p:nvPr/>
        </p:nvPicPr>
        <p:blipFill>
          <a:blip r:embed="rId3"/>
          <a:stretch>
            <a:fillRect/>
          </a:stretch>
        </p:blipFill>
        <p:spPr>
          <a:xfrm>
            <a:off x="1" y="1415828"/>
            <a:ext cx="3450296" cy="1723516"/>
          </a:xfrm>
          <a:prstGeom prst="rect">
            <a:avLst/>
          </a:prstGeom>
        </p:spPr>
      </p:pic>
    </p:spTree>
    <p:extLst>
      <p:ext uri="{BB962C8B-B14F-4D97-AF65-F5344CB8AC3E}">
        <p14:creationId xmlns:p14="http://schemas.microsoft.com/office/powerpoint/2010/main" val="2093965413"/>
      </p:ext>
    </p:extLst>
  </p:cSld>
  <p:clrMapOvr>
    <a:masterClrMapping/>
  </p:clrMapOvr>
</p:sld>
</file>

<file path=ppt/theme/theme1.xml><?xml version="1.0" encoding="utf-8"?>
<a:theme xmlns:a="http://schemas.openxmlformats.org/drawingml/2006/main" name="Other EESA Highlights (not DOE-S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OE-SC EESA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2685</TotalTime>
  <Words>356</Words>
  <Application>Microsoft Macintosh PowerPoint</Application>
  <PresentationFormat>On-screen Show (4:3)</PresentationFormat>
  <Paragraphs>6</Paragraphs>
  <Slides>1</Slides>
  <Notes>0</Notes>
  <HiddenSlides>0</HiddenSlides>
  <MMClips>0</MMClips>
  <ScaleCrop>false</ScaleCrop>
  <HeadingPairs>
    <vt:vector size="4" baseType="variant">
      <vt:variant>
        <vt:lpstr>Theme</vt:lpstr>
      </vt:variant>
      <vt:variant>
        <vt:i4>2</vt:i4>
      </vt:variant>
      <vt:variant>
        <vt:lpstr>Slide Titles</vt:lpstr>
      </vt:variant>
      <vt:variant>
        <vt:i4>1</vt:i4>
      </vt:variant>
    </vt:vector>
  </HeadingPairs>
  <TitlesOfParts>
    <vt:vector size="3" baseType="lpstr">
      <vt:lpstr>Other EESA Highlights (not DOE-SC)</vt:lpstr>
      <vt:lpstr>DOE-SC EESA Highlights</vt:lpstr>
      <vt:lpstr>A nonparametric method for producing isolines of bivariate exceedance probabilities</vt:lpstr>
    </vt:vector>
  </TitlesOfParts>
  <Company>LBNL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Maryann Villavert</dc:creator>
  <cp:lastModifiedBy>Michael Wehner</cp:lastModifiedBy>
  <cp:revision>128</cp:revision>
  <dcterms:created xsi:type="dcterms:W3CDTF">2016-02-10T19:06:12Z</dcterms:created>
  <dcterms:modified xsi:type="dcterms:W3CDTF">2019-05-31T13:59:21Z</dcterms:modified>
</cp:coreProperties>
</file>