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597"/>
  </p:normalViewPr>
  <p:slideViewPr>
    <p:cSldViewPr>
      <p:cViewPr>
        <p:scale>
          <a:sx n="109" d="100"/>
          <a:sy n="109" d="100"/>
        </p:scale>
        <p:origin x="168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83373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Hidden production: On the importance of pelagic phytoplankton blooms beneath Arctic sea 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752484"/>
            <a:ext cx="425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Objective</a:t>
            </a:r>
          </a:p>
          <a:p>
            <a:r>
              <a:rPr lang="en-US" sz="1400" dirty="0"/>
              <a:t>We quantify the pelagic primary production beneath Arctic sea ice, which is not available from observations.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722055"/>
            <a:ext cx="37576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Literature is reviewed on the limited observations of under-sea ice phytoplankton blooms.  Under-sea ice phytoplankton production is not available from satellite observations.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According to model results, most primary production in the Arctic Ocean occurs under sea ice that is at least 50% in concentration.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Annual cycles of primary production show there is a peak in June and time series over the last 4 decades show an increasing trend.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1" y="3393843"/>
            <a:ext cx="37576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Current observational estimates of the primary production in the Arctic Ocean may be significantly underestimated, due to the importance of under-sea ice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Increased light transmission, due to the removal of sea ice, more extensive melt ponds, and thinner sea ice, is implicated as the main cause of increasing trends in primary production.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575" y="5993647"/>
            <a:ext cx="84026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Clement Kinney et al. 2020: Hidden production: On the importance of pelagic phytoplankton blooms beneath Arctic sea ice.  Journal of Geophysical Research - Oceans, 125, 9, https://</a:t>
            </a:r>
            <a:r>
              <a:rPr lang="en-US" sz="1400" dirty="0" err="1"/>
              <a:t>doi.org</a:t>
            </a:r>
            <a:r>
              <a:rPr lang="en-US" sz="1400" dirty="0"/>
              <a:t>/10.1029/2020JC016211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6A537-6B4F-A34B-BFFE-128B642C3565}"/>
              </a:ext>
            </a:extLst>
          </p:cNvPr>
          <p:cNvSpPr txBox="1"/>
          <p:nvPr/>
        </p:nvSpPr>
        <p:spPr>
          <a:xfrm>
            <a:off x="2875204" y="2006496"/>
            <a:ext cx="1543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Mean primary production (mg C / m</a:t>
            </a:r>
            <a:r>
              <a:rPr lang="en-US" sz="1000" b="1" baseline="30000" dirty="0">
                <a:solidFill>
                  <a:srgbClr val="0070C0"/>
                </a:solidFill>
              </a:rPr>
              <a:t>2</a:t>
            </a:r>
            <a:r>
              <a:rPr lang="en-US" sz="1000" b="1" dirty="0">
                <a:solidFill>
                  <a:srgbClr val="0070C0"/>
                </a:solidFill>
              </a:rPr>
              <a:t> / d) </a:t>
            </a:r>
            <a:r>
              <a:rPr lang="en-US" sz="1000" dirty="0">
                <a:solidFill>
                  <a:srgbClr val="0070C0"/>
                </a:solidFill>
              </a:rPr>
              <a:t>during June averaged over 1980-2018. White contour lines represent bathymetry (50, 500, and 2,000 m); green, blue and magenta contour lines represent ice concentration (15, 50, and 85%, respectively).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FF80A-D7E1-DA4E-8E46-F34A599D7489}"/>
              </a:ext>
            </a:extLst>
          </p:cNvPr>
          <p:cNvSpPr txBox="1"/>
          <p:nvPr/>
        </p:nvSpPr>
        <p:spPr>
          <a:xfrm>
            <a:off x="3200400" y="4080808"/>
            <a:ext cx="205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Mean annual cycle of primary production (Gg C / d) </a:t>
            </a:r>
            <a:r>
              <a:rPr lang="en-US" sz="1000" dirty="0">
                <a:solidFill>
                  <a:srgbClr val="0070C0"/>
                </a:solidFill>
              </a:rPr>
              <a:t>in the Central Arctic region. The black line represents the total; the blue line represents production in waters covered by</a:t>
            </a:r>
            <a:r>
              <a:rPr lang="en-US" sz="1000" dirty="0">
                <a:solidFill>
                  <a:srgbClr val="0070C0"/>
                </a:solidFill>
                <a:sym typeface="Symbol" pitchFamily="2" charset="2"/>
              </a:rPr>
              <a:t> </a:t>
            </a:r>
            <a:r>
              <a:rPr lang="en-US" sz="1000" dirty="0">
                <a:solidFill>
                  <a:srgbClr val="0070C0"/>
                </a:solidFill>
              </a:rPr>
              <a:t> 50% ice; the red line represents production in waters with &lt;50% ice.  The shaded blue area represents the interannual variability in production in waters covered by </a:t>
            </a:r>
            <a:r>
              <a:rPr lang="en-US" sz="1000" dirty="0">
                <a:solidFill>
                  <a:srgbClr val="0070C0"/>
                </a:solidFill>
                <a:sym typeface="Symbol" pitchFamily="2" charset="2"/>
              </a:rPr>
              <a:t></a:t>
            </a:r>
            <a:r>
              <a:rPr lang="en-US" sz="1000" dirty="0">
                <a:solidFill>
                  <a:srgbClr val="0070C0"/>
                </a:solidFill>
              </a:rPr>
              <a:t> 50% ice.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4FF03-AD30-D041-95E4-703D40C7E390}"/>
              </a:ext>
            </a:extLst>
          </p:cNvPr>
          <p:cNvPicPr/>
          <p:nvPr/>
        </p:nvPicPr>
        <p:blipFill rotWithShape="1">
          <a:blip r:embed="rId3"/>
          <a:srcRect l="30969" t="7963" r="32981" b="51322"/>
          <a:stretch/>
        </p:blipFill>
        <p:spPr bwMode="auto">
          <a:xfrm>
            <a:off x="381000" y="4138656"/>
            <a:ext cx="2866917" cy="1785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A20F94-0B34-9947-BD71-B11D37FDE6E1}"/>
              </a:ext>
            </a:extLst>
          </p:cNvPr>
          <p:cNvGrpSpPr/>
          <p:nvPr/>
        </p:nvGrpSpPr>
        <p:grpSpPr>
          <a:xfrm>
            <a:off x="362057" y="1529408"/>
            <a:ext cx="2455890" cy="2585392"/>
            <a:chOff x="362057" y="1529408"/>
            <a:chExt cx="2455890" cy="258539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3C33C0-D7F1-BE40-8DDB-E9A1D150C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02" t="7480" r="67545" b="58835"/>
            <a:stretch/>
          </p:blipFill>
          <p:spPr bwMode="auto">
            <a:xfrm>
              <a:off x="362057" y="1529408"/>
              <a:ext cx="2455890" cy="25853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3D5A3F-171D-BC4A-AC17-3399CBFBE311}"/>
                </a:ext>
              </a:extLst>
            </p:cNvPr>
            <p:cNvSpPr/>
            <p:nvPr/>
          </p:nvSpPr>
          <p:spPr>
            <a:xfrm>
              <a:off x="425450" y="1600200"/>
              <a:ext cx="184150" cy="167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332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Rod</vt:lpstr>
      <vt:lpstr>Symbol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Kinney, Jaclyn (CIV)</cp:lastModifiedBy>
  <cp:revision>81</cp:revision>
  <dcterms:created xsi:type="dcterms:W3CDTF">2010-09-02T17:02:09Z</dcterms:created>
  <dcterms:modified xsi:type="dcterms:W3CDTF">2020-09-14T18:25:44Z</dcterms:modified>
</cp:coreProperties>
</file>